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6"/>
  </p:notesMasterIdLst>
  <p:sldIdLst>
    <p:sldId id="256" r:id="rId2"/>
    <p:sldId id="257" r:id="rId3"/>
    <p:sldId id="325" r:id="rId4"/>
    <p:sldId id="324" r:id="rId5"/>
    <p:sldId id="259" r:id="rId6"/>
    <p:sldId id="392" r:id="rId7"/>
    <p:sldId id="314" r:id="rId8"/>
    <p:sldId id="394" r:id="rId9"/>
    <p:sldId id="395" r:id="rId10"/>
    <p:sldId id="398" r:id="rId11"/>
    <p:sldId id="399" r:id="rId12"/>
    <p:sldId id="393" r:id="rId13"/>
    <p:sldId id="389" r:id="rId14"/>
    <p:sldId id="390" r:id="rId15"/>
    <p:sldId id="391" r:id="rId16"/>
    <p:sldId id="268" r:id="rId17"/>
    <p:sldId id="269" r:id="rId18"/>
    <p:sldId id="270" r:id="rId19"/>
    <p:sldId id="271" r:id="rId20"/>
    <p:sldId id="272" r:id="rId21"/>
    <p:sldId id="273" r:id="rId22"/>
    <p:sldId id="400" r:id="rId23"/>
    <p:sldId id="275" r:id="rId24"/>
    <p:sldId id="276" r:id="rId25"/>
    <p:sldId id="277" r:id="rId26"/>
    <p:sldId id="401" r:id="rId27"/>
    <p:sldId id="402" r:id="rId28"/>
    <p:sldId id="403" r:id="rId29"/>
    <p:sldId id="404" r:id="rId30"/>
    <p:sldId id="405" r:id="rId31"/>
    <p:sldId id="366" r:id="rId32"/>
    <p:sldId id="406" r:id="rId33"/>
    <p:sldId id="367" r:id="rId34"/>
    <p:sldId id="407" r:id="rId35"/>
    <p:sldId id="412" r:id="rId36"/>
    <p:sldId id="388" r:id="rId37"/>
    <p:sldId id="409" r:id="rId38"/>
    <p:sldId id="411" r:id="rId39"/>
    <p:sldId id="413" r:id="rId40"/>
    <p:sldId id="414" r:id="rId41"/>
    <p:sldId id="415" r:id="rId42"/>
    <p:sldId id="416" r:id="rId43"/>
    <p:sldId id="417" r:id="rId44"/>
    <p:sldId id="274" r:id="rId45"/>
  </p:sldIdLst>
  <p:sldSz cx="18288000" cy="10287000"/>
  <p:notesSz cx="6858000" cy="9144000"/>
  <p:embeddedFontLst>
    <p:embeddedFont>
      <p:font typeface="Garamond" panose="02020404030301010803" pitchFamily="18" charset="0"/>
      <p:regular r:id="rId47"/>
      <p:bold r:id="rId48"/>
      <p:italic r:id="rId49"/>
    </p:embeddedFont>
    <p:embeddedFont>
      <p:font typeface="League Spartan" panose="020B0604020202020204" charset="0"/>
      <p:regular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CEFE"/>
    <a:srgbClr val="F6C3FF"/>
    <a:srgbClr val="F197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6" d="100"/>
          <a:sy n="56" d="100"/>
        </p:scale>
        <p:origin x="378"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s>
</file>

<file path=ppt/media/image1.png>
</file>

<file path=ppt/media/image10.png>
</file>

<file path=ppt/media/image11.png>
</file>

<file path=ppt/media/image2.png>
</file>

<file path=ppt/media/image3.svg>
</file>

<file path=ppt/media/image4.jpeg>
</file>

<file path=ppt/media/image5.png>
</file>

<file path=ppt/media/image6.sv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F1A332-BF6A-4B31-80A8-D6C6CEB6A023}" type="datetimeFigureOut">
              <a:rPr lang="en-IN" smtClean="0"/>
              <a:t>29-12-2024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6AD39-31C3-4E37-A64A-F6823E010AB0}" type="slidenum">
              <a:rPr lang="en-IN" smtClean="0"/>
              <a:t>‹#›</a:t>
            </a:fld>
            <a:endParaRPr lang="en-IN"/>
          </a:p>
        </p:txBody>
      </p:sp>
    </p:spTree>
    <p:extLst>
      <p:ext uri="{BB962C8B-B14F-4D97-AF65-F5344CB8AC3E}">
        <p14:creationId xmlns:p14="http://schemas.microsoft.com/office/powerpoint/2010/main" val="2638393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836AD39-31C3-4E37-A64A-F6823E010AB0}" type="slidenum">
              <a:rPr lang="en-IN" smtClean="0"/>
              <a:t>4</a:t>
            </a:fld>
            <a:endParaRPr lang="en-IN"/>
          </a:p>
        </p:txBody>
      </p:sp>
    </p:spTree>
    <p:extLst>
      <p:ext uri="{BB962C8B-B14F-4D97-AF65-F5344CB8AC3E}">
        <p14:creationId xmlns:p14="http://schemas.microsoft.com/office/powerpoint/2010/main" val="29243005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3" name="Google Shape;293;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5" name="Google Shape;305;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72F515-90D3-B294-1DF3-7C32C49A07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4643FB-5C0F-83FC-F439-70081CF3E0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4530F1-3209-A467-5E76-6B81DE38ED43}"/>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0F63742-13DE-6194-9C0F-35EAB84CD4B3}"/>
              </a:ext>
            </a:extLst>
          </p:cNvPr>
          <p:cNvSpPr>
            <a:spLocks noGrp="1"/>
          </p:cNvSpPr>
          <p:nvPr>
            <p:ph type="sldNum" sz="quarter" idx="5"/>
          </p:nvPr>
        </p:nvSpPr>
        <p:spPr/>
        <p:txBody>
          <a:bodyPr/>
          <a:lstStyle/>
          <a:p>
            <a:fld id="{6836AD39-31C3-4E37-A64A-F6823E010AB0}" type="slidenum">
              <a:rPr lang="en-IN" smtClean="0"/>
              <a:t>27</a:t>
            </a:fld>
            <a:endParaRPr lang="en-IN"/>
          </a:p>
        </p:txBody>
      </p:sp>
    </p:spTree>
    <p:extLst>
      <p:ext uri="{BB962C8B-B14F-4D97-AF65-F5344CB8AC3E}">
        <p14:creationId xmlns:p14="http://schemas.microsoft.com/office/powerpoint/2010/main" val="24193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A3E84-13DC-9EDA-E527-E48526172F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581418-1118-8858-CE9A-3E2B46BA68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B38A0C-BB8B-0627-6377-B16691F66BE4}"/>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7AD010C6-28E5-897D-1078-FB45A00B54BF}"/>
              </a:ext>
            </a:extLst>
          </p:cNvPr>
          <p:cNvSpPr>
            <a:spLocks noGrp="1"/>
          </p:cNvSpPr>
          <p:nvPr>
            <p:ph type="sldNum" sz="quarter" idx="5"/>
          </p:nvPr>
        </p:nvSpPr>
        <p:spPr/>
        <p:txBody>
          <a:bodyPr/>
          <a:lstStyle/>
          <a:p>
            <a:fld id="{6836AD39-31C3-4E37-A64A-F6823E010AB0}" type="slidenum">
              <a:rPr lang="en-IN" smtClean="0"/>
              <a:t>28</a:t>
            </a:fld>
            <a:endParaRPr lang="en-IN"/>
          </a:p>
        </p:txBody>
      </p:sp>
    </p:spTree>
    <p:extLst>
      <p:ext uri="{BB962C8B-B14F-4D97-AF65-F5344CB8AC3E}">
        <p14:creationId xmlns:p14="http://schemas.microsoft.com/office/powerpoint/2010/main" val="16139208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76288D-5E4E-586E-71F1-95CB160420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54309A-35AF-4EB9-6B83-4F9CBCACAD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C3CCBD-FBDA-5560-A228-072829A07DD1}"/>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D5189A7C-5B9D-235B-FAB5-F208CB9DE86B}"/>
              </a:ext>
            </a:extLst>
          </p:cNvPr>
          <p:cNvSpPr>
            <a:spLocks noGrp="1"/>
          </p:cNvSpPr>
          <p:nvPr>
            <p:ph type="sldNum" sz="quarter" idx="5"/>
          </p:nvPr>
        </p:nvSpPr>
        <p:spPr/>
        <p:txBody>
          <a:bodyPr/>
          <a:lstStyle/>
          <a:p>
            <a:fld id="{6836AD39-31C3-4E37-A64A-F6823E010AB0}" type="slidenum">
              <a:rPr lang="en-IN" smtClean="0"/>
              <a:t>29</a:t>
            </a:fld>
            <a:endParaRPr lang="en-IN"/>
          </a:p>
        </p:txBody>
      </p:sp>
    </p:spTree>
    <p:extLst>
      <p:ext uri="{BB962C8B-B14F-4D97-AF65-F5344CB8AC3E}">
        <p14:creationId xmlns:p14="http://schemas.microsoft.com/office/powerpoint/2010/main" val="30825894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F6C7E-E6F2-AA2F-E6F7-2E84BAD760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AD2712-DBB5-9A4D-9843-9F3B80DF43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43DC33-A070-7E7F-5BAE-9546F3A85192}"/>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86BE12C5-C0A3-5CA3-28BE-B5AC2981F96D}"/>
              </a:ext>
            </a:extLst>
          </p:cNvPr>
          <p:cNvSpPr>
            <a:spLocks noGrp="1"/>
          </p:cNvSpPr>
          <p:nvPr>
            <p:ph type="sldNum" sz="quarter" idx="5"/>
          </p:nvPr>
        </p:nvSpPr>
        <p:spPr/>
        <p:txBody>
          <a:bodyPr/>
          <a:lstStyle/>
          <a:p>
            <a:fld id="{6836AD39-31C3-4E37-A64A-F6823E010AB0}" type="slidenum">
              <a:rPr lang="en-IN" smtClean="0"/>
              <a:t>30</a:t>
            </a:fld>
            <a:endParaRPr lang="en-IN"/>
          </a:p>
        </p:txBody>
      </p:sp>
    </p:spTree>
    <p:extLst>
      <p:ext uri="{BB962C8B-B14F-4D97-AF65-F5344CB8AC3E}">
        <p14:creationId xmlns:p14="http://schemas.microsoft.com/office/powerpoint/2010/main" val="30410158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C1AFF580-1A17-BE63-FB09-0583EEAEE49A}"/>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DF073023-3B06-76AD-6C7A-05BF76B9F7D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C195FD4E-DBB4-106B-4C65-CB712E6927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40104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7827CFE2-B2F6-7D0B-5A03-A5C9C9EDD5A3}"/>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20B7255C-2E1D-50FC-960A-E91F6BF1F7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21B948FF-9E4A-9A90-001C-109B9D4538C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18842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AA049247-AC6E-3403-05A7-CFBBD3818138}"/>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5033B4F7-744B-8A7D-E4E7-62E0A388F4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F6A4B785-B6EC-FBFC-456E-CC3FEB7DE1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9669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69BD32F1-DD39-2990-5C72-76E0D28C6FD0}"/>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EC2D5FDB-142B-07F7-D4B0-20D82D8A3A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21EC53B5-7C1C-D064-B7C4-87EC8232D47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8667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5" name="Google Shape;24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3BE9946D-F40D-B679-6B78-57CC4C077E14}"/>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D4EFBBA3-FBB2-BB48-80B4-5E17902177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708D20D0-E7FD-F503-E630-DAA4D37B371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38672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8F836F5E-77D3-6B66-F02B-9BC9A96DAE52}"/>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B2E885A1-E4D5-59B8-1F7A-12500A82A7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FA598BA0-6F80-5713-4BFF-8D80EDCAEB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701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6C812C63-CB57-8016-DF62-3DE31C8EF531}"/>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3E613C70-112A-92F8-8EBB-6AE827676C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1B8F2416-35EE-CAB9-301F-65107284A6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38351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E4459C7A-5E39-E10D-B6C8-353BB46C247E}"/>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E01BBF28-2497-2C61-792B-FB3E827E95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019F22D0-6578-1826-6A34-1442A000797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37112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49F6338F-F9AB-2AFC-C22B-A782BFF86D56}"/>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11A14132-E1FE-F55E-D1FE-8A955793D6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DAA5847D-6B49-9B48-DEEB-05773635A51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79159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0269780F-04D4-5AE2-CB10-E1C8806F3554}"/>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EA2B71D6-096F-09FD-6E4E-B04B42DEB0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818DBF83-2E33-8156-940A-D24F7432D2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28196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DE092A8B-569C-CFEB-1E49-C1E491F1CE75}"/>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3535047D-3989-1518-EB7E-74C868DBDCB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5AF15D34-2866-C6FA-37C0-4CF7759C42E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38365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274581D9-2418-33E2-DA17-51E62FA77F51}"/>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30571D5A-1D53-14A0-5AB3-339C8FF739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FAEC4A4E-35F5-7FDA-2D4F-064F78606CD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7608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a:extLst>
            <a:ext uri="{FF2B5EF4-FFF2-40B4-BE49-F238E27FC236}">
              <a16:creationId xmlns:a16="http://schemas.microsoft.com/office/drawing/2014/main" id="{5BC05D7F-F2A0-182F-03A2-79D965665BD8}"/>
            </a:ext>
          </a:extLst>
        </p:cNvPr>
        <p:cNvGrpSpPr/>
        <p:nvPr/>
      </p:nvGrpSpPr>
      <p:grpSpPr>
        <a:xfrm>
          <a:off x="0" y="0"/>
          <a:ext cx="0" cy="0"/>
          <a:chOff x="0" y="0"/>
          <a:chExt cx="0" cy="0"/>
        </a:xfrm>
      </p:grpSpPr>
      <p:sp>
        <p:nvSpPr>
          <p:cNvPr id="97" name="Google Shape;97;g35f391192_04:notes">
            <a:extLst>
              <a:ext uri="{FF2B5EF4-FFF2-40B4-BE49-F238E27FC236}">
                <a16:creationId xmlns:a16="http://schemas.microsoft.com/office/drawing/2014/main" id="{A490F8BF-AD64-EAB0-E3CD-C3BDB2220B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5f391192_04:notes">
            <a:extLst>
              <a:ext uri="{FF2B5EF4-FFF2-40B4-BE49-F238E27FC236}">
                <a16:creationId xmlns:a16="http://schemas.microsoft.com/office/drawing/2014/main" id="{9D69F2CE-009A-750A-8E3C-5182EEA7BF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2866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1" name="Google Shape;25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7" name="Google Shape;25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3" name="Google Shape;26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9" name="Google Shape;269;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5" name="Google Shape;27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1" name="Google Shape;28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7" name="Google Shape;287;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mpletely blank">
  <p:cSld name="Completely blank">
    <p:spTree>
      <p:nvGrpSpPr>
        <p:cNvPr id="1" name="Shape 65"/>
        <p:cNvGrpSpPr/>
        <p:nvPr/>
      </p:nvGrpSpPr>
      <p:grpSpPr>
        <a:xfrm>
          <a:off x="0" y="0"/>
          <a:ext cx="0" cy="0"/>
          <a:chOff x="0" y="0"/>
          <a:chExt cx="0" cy="0"/>
        </a:xfrm>
      </p:grpSpPr>
      <p:sp>
        <p:nvSpPr>
          <p:cNvPr id="66" name="Google Shape;66;p11"/>
          <p:cNvSpPr txBox="1">
            <a:spLocks noGrp="1"/>
          </p:cNvSpPr>
          <p:nvPr>
            <p:ph type="sldNum" idx="12"/>
          </p:nvPr>
        </p:nvSpPr>
        <p:spPr>
          <a:xfrm>
            <a:off x="17086454" y="9499702"/>
            <a:ext cx="1097400" cy="78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51928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4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4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12.xml"/><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2577" y="-1646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7888" b="-37888"/>
            </a:stretch>
          </a:blipFill>
        </p:spPr>
      </p:sp>
      <p:sp>
        <p:nvSpPr>
          <p:cNvPr id="5" name="Freeform 5"/>
          <p:cNvSpPr/>
          <p:nvPr/>
        </p:nvSpPr>
        <p:spPr>
          <a:xfrm flipH="1">
            <a:off x="1202326" y="3009900"/>
            <a:ext cx="7088172" cy="5683425"/>
          </a:xfrm>
          <a:custGeom>
            <a:avLst/>
            <a:gdLst/>
            <a:ahLst/>
            <a:cxnLst/>
            <a:rect l="l" t="t" r="r" b="b"/>
            <a:pathLst>
              <a:path w="7088172" h="5683425">
                <a:moveTo>
                  <a:pt x="7088172" y="0"/>
                </a:moveTo>
                <a:lnTo>
                  <a:pt x="0" y="0"/>
                </a:lnTo>
                <a:lnTo>
                  <a:pt x="0" y="5683425"/>
                </a:lnTo>
                <a:lnTo>
                  <a:pt x="7088172" y="5683425"/>
                </a:lnTo>
                <a:lnTo>
                  <a:pt x="7088172"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6" name="Group 25">
            <a:extLst>
              <a:ext uri="{FF2B5EF4-FFF2-40B4-BE49-F238E27FC236}">
                <a16:creationId xmlns:a16="http://schemas.microsoft.com/office/drawing/2014/main" id="{827ECA2D-7E05-FD85-C474-0B4870C1F243}"/>
              </a:ext>
            </a:extLst>
          </p:cNvPr>
          <p:cNvGrpSpPr/>
          <p:nvPr/>
        </p:nvGrpSpPr>
        <p:grpSpPr>
          <a:xfrm>
            <a:off x="8793410" y="5098624"/>
            <a:ext cx="8949510" cy="4164368"/>
            <a:chOff x="8636311" y="5444107"/>
            <a:chExt cx="8949510" cy="4164368"/>
          </a:xfrm>
        </p:grpSpPr>
        <p:grpSp>
          <p:nvGrpSpPr>
            <p:cNvPr id="7" name="Group 7"/>
            <p:cNvGrpSpPr/>
            <p:nvPr/>
          </p:nvGrpSpPr>
          <p:grpSpPr>
            <a:xfrm>
              <a:off x="8636311" y="5444107"/>
              <a:ext cx="8949510" cy="4057115"/>
              <a:chOff x="0" y="0"/>
              <a:chExt cx="2357073" cy="1068541"/>
            </a:xfrm>
          </p:grpSpPr>
          <p:sp>
            <p:nvSpPr>
              <p:cNvPr id="8" name="Freeform 8"/>
              <p:cNvSpPr/>
              <p:nvPr/>
            </p:nvSpPr>
            <p:spPr>
              <a:xfrm>
                <a:off x="0" y="0"/>
                <a:ext cx="2357073" cy="1068541"/>
              </a:xfrm>
              <a:custGeom>
                <a:avLst/>
                <a:gdLst/>
                <a:ahLst/>
                <a:cxnLst/>
                <a:rect l="l" t="t" r="r" b="b"/>
                <a:pathLst>
                  <a:path w="2357073" h="1068541">
                    <a:moveTo>
                      <a:pt x="44118" y="0"/>
                    </a:moveTo>
                    <a:lnTo>
                      <a:pt x="2312954" y="0"/>
                    </a:lnTo>
                    <a:cubicBezTo>
                      <a:pt x="2324655" y="0"/>
                      <a:pt x="2335877" y="4648"/>
                      <a:pt x="2344151" y="12922"/>
                    </a:cubicBezTo>
                    <a:cubicBezTo>
                      <a:pt x="2352425" y="21196"/>
                      <a:pt x="2357073" y="32417"/>
                      <a:pt x="2357073" y="44118"/>
                    </a:cubicBezTo>
                    <a:lnTo>
                      <a:pt x="2357073" y="1024422"/>
                    </a:lnTo>
                    <a:cubicBezTo>
                      <a:pt x="2357073" y="1048788"/>
                      <a:pt x="2337320" y="1068541"/>
                      <a:pt x="2312954" y="1068541"/>
                    </a:cubicBezTo>
                    <a:lnTo>
                      <a:pt x="44118" y="1068541"/>
                    </a:lnTo>
                    <a:cubicBezTo>
                      <a:pt x="32417" y="1068541"/>
                      <a:pt x="21196" y="1063892"/>
                      <a:pt x="12922" y="1055619"/>
                    </a:cubicBezTo>
                    <a:cubicBezTo>
                      <a:pt x="4648" y="1047345"/>
                      <a:pt x="0" y="1036123"/>
                      <a:pt x="0" y="1024422"/>
                    </a:cubicBezTo>
                    <a:lnTo>
                      <a:pt x="0" y="44118"/>
                    </a:lnTo>
                    <a:cubicBezTo>
                      <a:pt x="0" y="32417"/>
                      <a:pt x="4648" y="21196"/>
                      <a:pt x="12922" y="12922"/>
                    </a:cubicBezTo>
                    <a:cubicBezTo>
                      <a:pt x="21196" y="4648"/>
                      <a:pt x="32417" y="0"/>
                      <a:pt x="44118" y="0"/>
                    </a:cubicBezTo>
                    <a:close/>
                  </a:path>
                </a:pathLst>
              </a:custGeom>
              <a:gradFill rotWithShape="1">
                <a:gsLst>
                  <a:gs pos="0">
                    <a:srgbClr val="4B00C5">
                      <a:alpha val="100000"/>
                    </a:srgbClr>
                  </a:gs>
                  <a:gs pos="50000">
                    <a:srgbClr val="900F99">
                      <a:alpha val="100000"/>
                    </a:srgbClr>
                  </a:gs>
                  <a:gs pos="100000">
                    <a:srgbClr val="321034">
                      <a:alpha val="100000"/>
                    </a:srgbClr>
                  </a:gs>
                </a:gsLst>
                <a:lin ang="2700000"/>
              </a:gradFill>
            </p:spPr>
          </p:sp>
          <p:sp>
            <p:nvSpPr>
              <p:cNvPr id="9" name="TextBox 9"/>
              <p:cNvSpPr txBox="1"/>
              <p:nvPr/>
            </p:nvSpPr>
            <p:spPr>
              <a:xfrm>
                <a:off x="0" y="-47625"/>
                <a:ext cx="2357073" cy="1116166"/>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8915400" y="6414074"/>
              <a:ext cx="8458200" cy="3194401"/>
            </a:xfrm>
            <a:prstGeom prst="rect">
              <a:avLst/>
            </a:prstGeom>
          </p:spPr>
          <p:txBody>
            <a:bodyPr wrap="square" lIns="0" tIns="0" rIns="0" bIns="0" rtlCol="0" anchor="t">
              <a:spAutoFit/>
            </a:bodyPr>
            <a:lstStyle/>
            <a:p>
              <a:pPr marL="0" lvl="0" indent="0" algn="ctr">
                <a:lnSpc>
                  <a:spcPts val="8444"/>
                </a:lnSpc>
                <a:spcBef>
                  <a:spcPct val="0"/>
                </a:spcBef>
              </a:pPr>
              <a:r>
                <a:rPr lang="en-US" sz="6031" dirty="0">
                  <a:solidFill>
                    <a:srgbClr val="FFFFFF"/>
                  </a:solidFill>
                  <a:latin typeface="League Spartan"/>
                  <a:ea typeface="League Spartan"/>
                  <a:cs typeface="League Spartan"/>
                  <a:sym typeface="League Spartan"/>
                </a:rPr>
                <a:t>Session 3</a:t>
              </a:r>
            </a:p>
            <a:p>
              <a:pPr marL="0" lvl="0" indent="0" algn="ctr">
                <a:lnSpc>
                  <a:spcPts val="8444"/>
                </a:lnSpc>
                <a:spcBef>
                  <a:spcPct val="0"/>
                </a:spcBef>
              </a:pPr>
              <a:r>
                <a:rPr lang="en-US" sz="6031" dirty="0">
                  <a:solidFill>
                    <a:srgbClr val="FFFFFF"/>
                  </a:solidFill>
                  <a:latin typeface="League Spartan"/>
                  <a:ea typeface="League Spartan"/>
                  <a:cs typeface="League Spartan"/>
                  <a:sym typeface="League Spartan"/>
                </a:rPr>
                <a:t>String and String Buffer</a:t>
              </a:r>
            </a:p>
          </p:txBody>
        </p:sp>
      </p:grpSp>
      <p:pic>
        <p:nvPicPr>
          <p:cNvPr id="15" name="Picture 2">
            <a:extLst>
              <a:ext uri="{FF2B5EF4-FFF2-40B4-BE49-F238E27FC236}">
                <a16:creationId xmlns:a16="http://schemas.microsoft.com/office/drawing/2014/main" id="{DC798907-DBAF-EF79-B036-2379B9D04AC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06200" y="281170"/>
            <a:ext cx="6182536" cy="1995628"/>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E248A7B0-C465-FF5D-AF82-69162E84784E}"/>
              </a:ext>
            </a:extLst>
          </p:cNvPr>
          <p:cNvSpPr txBox="1"/>
          <p:nvPr/>
        </p:nvSpPr>
        <p:spPr>
          <a:xfrm>
            <a:off x="457200" y="580041"/>
            <a:ext cx="9525000" cy="1323439"/>
          </a:xfrm>
          <a:prstGeom prst="rect">
            <a:avLst/>
          </a:prstGeom>
          <a:noFill/>
        </p:spPr>
        <p:txBody>
          <a:bodyPr wrap="square">
            <a:spAutoFit/>
          </a:bodyPr>
          <a:lstStyle/>
          <a:p>
            <a:pPr algn="ctr"/>
            <a:r>
              <a:rPr lang="en-IN" sz="8000" b="1" dirty="0">
                <a:solidFill>
                  <a:srgbClr val="002060"/>
                </a:solidFill>
                <a:latin typeface="Garamond" panose="02020404030301010803" pitchFamily="18" charset="0"/>
              </a:rPr>
              <a:t>Winter Camp 2024</a:t>
            </a:r>
          </a:p>
        </p:txBody>
      </p:sp>
      <p:sp>
        <p:nvSpPr>
          <p:cNvPr id="21" name="TextBox 20">
            <a:extLst>
              <a:ext uri="{FF2B5EF4-FFF2-40B4-BE49-F238E27FC236}">
                <a16:creationId xmlns:a16="http://schemas.microsoft.com/office/drawing/2014/main" id="{12FC807C-D4A9-7D23-502D-753BD0A15116}"/>
              </a:ext>
            </a:extLst>
          </p:cNvPr>
          <p:cNvSpPr txBox="1"/>
          <p:nvPr/>
        </p:nvSpPr>
        <p:spPr>
          <a:xfrm>
            <a:off x="10744200" y="9483707"/>
            <a:ext cx="7391400" cy="769441"/>
          </a:xfrm>
          <a:prstGeom prst="rect">
            <a:avLst/>
          </a:prstGeom>
          <a:noFill/>
        </p:spPr>
        <p:txBody>
          <a:bodyPr wrap="square" rtlCol="0">
            <a:spAutoFit/>
          </a:bodyPr>
          <a:lstStyle/>
          <a:p>
            <a:r>
              <a:rPr lang="en-IN" sz="4400" b="1" dirty="0">
                <a:latin typeface="Garamond" panose="02020404030301010803" pitchFamily="18" charset="0"/>
              </a:rPr>
              <a:t>Prepared by: Faculty 4.0 Team</a:t>
            </a:r>
          </a:p>
        </p:txBody>
      </p:sp>
      <p:sp>
        <p:nvSpPr>
          <p:cNvPr id="25" name="TextBox 24">
            <a:extLst>
              <a:ext uri="{FF2B5EF4-FFF2-40B4-BE49-F238E27FC236}">
                <a16:creationId xmlns:a16="http://schemas.microsoft.com/office/drawing/2014/main" id="{94D05A82-3F76-21C4-F05B-987886F37B92}"/>
              </a:ext>
            </a:extLst>
          </p:cNvPr>
          <p:cNvSpPr txBox="1"/>
          <p:nvPr/>
        </p:nvSpPr>
        <p:spPr>
          <a:xfrm>
            <a:off x="7848600" y="3262411"/>
            <a:ext cx="9525000" cy="1323439"/>
          </a:xfrm>
          <a:prstGeom prst="rect">
            <a:avLst/>
          </a:prstGeom>
          <a:noFill/>
        </p:spPr>
        <p:txBody>
          <a:bodyPr wrap="square">
            <a:spAutoFit/>
          </a:bodyPr>
          <a:lstStyle/>
          <a:p>
            <a:pPr algn="ctr"/>
            <a:r>
              <a:rPr lang="en-IN" sz="8000" b="1" dirty="0">
                <a:solidFill>
                  <a:srgbClr val="002060"/>
                </a:solidFill>
                <a:latin typeface="Garamond" panose="02020404030301010803" pitchFamily="18" charset="0"/>
              </a:rPr>
              <a:t>Java Programming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EB9F4A-DF18-A581-F211-5C95048C50F7}"/>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C3B432B8-D630-1E70-8DA5-39699465E511}"/>
              </a:ext>
            </a:extLst>
          </p:cNvPr>
          <p:cNvSpPr/>
          <p:nvPr/>
        </p:nvSpPr>
        <p:spPr>
          <a:xfrm rot="5400000">
            <a:off x="-4058753" y="4094648"/>
            <a:ext cx="10287000"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72066E4E-D10B-99E5-26D0-DA314EB42E38}"/>
              </a:ext>
            </a:extLst>
          </p:cNvPr>
          <p:cNvGrpSpPr/>
          <p:nvPr/>
        </p:nvGrpSpPr>
        <p:grpSpPr>
          <a:xfrm>
            <a:off x="4343400" y="266700"/>
            <a:ext cx="12954000" cy="1316039"/>
            <a:chOff x="8135915" y="3122709"/>
            <a:chExt cx="8545217" cy="2196041"/>
          </a:xfrm>
        </p:grpSpPr>
        <p:grpSp>
          <p:nvGrpSpPr>
            <p:cNvPr id="22" name="Group 3">
              <a:extLst>
                <a:ext uri="{FF2B5EF4-FFF2-40B4-BE49-F238E27FC236}">
                  <a16:creationId xmlns:a16="http://schemas.microsoft.com/office/drawing/2014/main" id="{6411A0B5-5C22-55A3-8D3A-72C113B421A6}"/>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BA7F1373-C9F2-078B-99B6-9200F83483CE}"/>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94619C78-8CF4-BAD7-2353-1EA39075A4D2}"/>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F83F2C65-3784-14A2-DF22-0B50D602A729}"/>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-Comparison</a:t>
              </a:r>
            </a:p>
          </p:txBody>
        </p:sp>
      </p:grpSp>
      <p:sp>
        <p:nvSpPr>
          <p:cNvPr id="3" name="TextBox 2">
            <a:extLst>
              <a:ext uri="{FF2B5EF4-FFF2-40B4-BE49-F238E27FC236}">
                <a16:creationId xmlns:a16="http://schemas.microsoft.com/office/drawing/2014/main" id="{7915C7FD-5DD6-7EF0-EA78-97F723A10EF0}"/>
              </a:ext>
            </a:extLst>
          </p:cNvPr>
          <p:cNvSpPr txBox="1"/>
          <p:nvPr/>
        </p:nvSpPr>
        <p:spPr>
          <a:xfrm>
            <a:off x="3200400" y="2340234"/>
            <a:ext cx="11658600" cy="7664919"/>
          </a:xfrm>
          <a:prstGeom prst="rect">
            <a:avLst/>
          </a:prstGeom>
          <a:noFill/>
        </p:spPr>
        <p:txBody>
          <a:bodyPr wrap="square">
            <a:spAutoFit/>
          </a:bodyPr>
          <a:lstStyle/>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1" i="0" u="sng"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What is the output ?</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endParaRPr>
          </a:p>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public class </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StringTest</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endParaRPr>
          </a:p>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public static void main(String[] </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args</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String s1=new String (“Hello”);</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lang="en-US" sz="3200" kern="0" dirty="0">
                <a:solidFill>
                  <a:srgbClr val="000000"/>
                </a:solidFill>
                <a:latin typeface="Garamond" panose="02020404030301010803" pitchFamily="18" charset="0"/>
                <a:ea typeface="Courier New"/>
                <a:cs typeface="Courier New"/>
                <a:sym typeface="Courier New"/>
              </a:rPr>
              <a:t>   </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String s2= new String (“Hello”);</a:t>
            </a:r>
          </a:p>
          <a:p>
            <a:pPr marL="4699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if(</a:t>
            </a:r>
            <a:r>
              <a:rPr kumimoji="0" lang="en-US" sz="3200" b="0" i="0" u="none" strike="noStrike" kern="0" cap="none" spc="0" normalizeH="0" baseline="0" noProof="0" dirty="0">
                <a:ln>
                  <a:noFill/>
                </a:ln>
                <a:solidFill>
                  <a:srgbClr val="FF0000"/>
                </a:solidFill>
                <a:effectLst/>
                <a:uLnTx/>
                <a:uFillTx/>
                <a:latin typeface="Garamond" panose="02020404030301010803" pitchFamily="18" charset="0"/>
                <a:ea typeface="Courier New"/>
                <a:cs typeface="Courier New"/>
                <a:sym typeface="Courier New"/>
              </a:rPr>
              <a:t>s1==s2</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9271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System.out.println</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String objects referenced are same ");</a:t>
            </a:r>
          </a:p>
          <a:p>
            <a:pPr marL="4699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else</a:t>
            </a:r>
          </a:p>
          <a:p>
            <a:pPr marL="9271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System.out.println</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("String objects referenced are not same");</a:t>
            </a:r>
          </a:p>
          <a:p>
            <a:pPr marL="244475"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cs typeface="Arial"/>
              <a:sym typeface="Arial"/>
            </a:endParaRPr>
          </a:p>
          <a:p>
            <a:pPr marL="12700" marR="0" lvl="0" indent="0" algn="l" defTabSz="914400" rtl="0" eaLnBrk="1" fontAlgn="auto" latinLnBrk="0" hangingPunct="1">
              <a:lnSpc>
                <a:spcPct val="100000"/>
              </a:lnSpc>
              <a:spcBef>
                <a:spcPts val="60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endParaRPr lang="en-IN" sz="3200" dirty="0">
              <a:latin typeface="Garamond" panose="02020404030301010803" pitchFamily="18" charset="0"/>
            </a:endParaRPr>
          </a:p>
        </p:txBody>
      </p:sp>
      <p:sp>
        <p:nvSpPr>
          <p:cNvPr id="4" name="TextBox 3">
            <a:extLst>
              <a:ext uri="{FF2B5EF4-FFF2-40B4-BE49-F238E27FC236}">
                <a16:creationId xmlns:a16="http://schemas.microsoft.com/office/drawing/2014/main" id="{7E18DB6B-21B8-400B-9746-2A04D18FBC68}"/>
              </a:ext>
            </a:extLst>
          </p:cNvPr>
          <p:cNvSpPr txBox="1"/>
          <p:nvPr/>
        </p:nvSpPr>
        <p:spPr>
          <a:xfrm>
            <a:off x="11734800" y="4381500"/>
            <a:ext cx="4495800" cy="1077218"/>
          </a:xfrm>
          <a:prstGeom prst="rect">
            <a:avLst/>
          </a:prstGeom>
          <a:noFill/>
        </p:spPr>
        <p:txBody>
          <a:bodyPr wrap="square" rtlCol="0">
            <a:spAutoFit/>
          </a:bodyPr>
          <a:lstStyle/>
          <a:p>
            <a:r>
              <a:rPr kumimoji="0" lang="en-US" sz="3200" b="1" i="0" u="none" strike="noStrike" kern="0" cap="none" spc="0" normalizeH="0" baseline="0" noProof="0" dirty="0">
                <a:ln>
                  <a:noFill/>
                </a:ln>
                <a:solidFill>
                  <a:srgbClr val="C00000"/>
                </a:solidFill>
                <a:effectLst/>
                <a:uLnTx/>
                <a:uFillTx/>
                <a:latin typeface="Garamond" panose="02020404030301010803" pitchFamily="18" charset="0"/>
                <a:ea typeface="Courier New"/>
                <a:cs typeface="Courier New"/>
                <a:sym typeface="Courier New"/>
              </a:rPr>
              <a:t>String objects referenced are not same</a:t>
            </a:r>
            <a:endParaRPr lang="en-IN" sz="3200" b="1" dirty="0">
              <a:solidFill>
                <a:srgbClr val="C00000"/>
              </a:solidFill>
            </a:endParaRPr>
          </a:p>
        </p:txBody>
      </p:sp>
    </p:spTree>
    <p:extLst>
      <p:ext uri="{BB962C8B-B14F-4D97-AF65-F5344CB8AC3E}">
        <p14:creationId xmlns:p14="http://schemas.microsoft.com/office/powerpoint/2010/main" val="6620500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42794B-2143-0F29-AF42-1AEF71D6B013}"/>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08DE8F54-5D0E-4524-F920-FF489CE74249}"/>
              </a:ext>
            </a:extLst>
          </p:cNvPr>
          <p:cNvSpPr/>
          <p:nvPr/>
        </p:nvSpPr>
        <p:spPr>
          <a:xfrm rot="5400000">
            <a:off x="-4058753" y="4094648"/>
            <a:ext cx="10287000"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D922FFBC-F6E9-EBE4-4A04-E6B36AD933D4}"/>
              </a:ext>
            </a:extLst>
          </p:cNvPr>
          <p:cNvGrpSpPr/>
          <p:nvPr/>
        </p:nvGrpSpPr>
        <p:grpSpPr>
          <a:xfrm>
            <a:off x="4343400" y="266700"/>
            <a:ext cx="12954000" cy="1316039"/>
            <a:chOff x="8135915" y="3122709"/>
            <a:chExt cx="8545217" cy="2196041"/>
          </a:xfrm>
        </p:grpSpPr>
        <p:grpSp>
          <p:nvGrpSpPr>
            <p:cNvPr id="22" name="Group 3">
              <a:extLst>
                <a:ext uri="{FF2B5EF4-FFF2-40B4-BE49-F238E27FC236}">
                  <a16:creationId xmlns:a16="http://schemas.microsoft.com/office/drawing/2014/main" id="{D9B0D836-0636-E90B-3C8E-BD73C657C962}"/>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B83C1E24-2E26-F6E1-CCEC-53BBF209204B}"/>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35B15D9A-856D-99AD-2956-8814225632B0}"/>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4CCE244A-A7FB-1BA5-486A-E34F7040F940}"/>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-Comparison</a:t>
              </a:r>
            </a:p>
          </p:txBody>
        </p:sp>
      </p:grpSp>
      <p:sp>
        <p:nvSpPr>
          <p:cNvPr id="3" name="TextBox 2">
            <a:extLst>
              <a:ext uri="{FF2B5EF4-FFF2-40B4-BE49-F238E27FC236}">
                <a16:creationId xmlns:a16="http://schemas.microsoft.com/office/drawing/2014/main" id="{93FD3614-4D10-1344-6F6A-3DB673A0C27C}"/>
              </a:ext>
            </a:extLst>
          </p:cNvPr>
          <p:cNvSpPr txBox="1"/>
          <p:nvPr/>
        </p:nvSpPr>
        <p:spPr>
          <a:xfrm>
            <a:off x="3200400" y="2340234"/>
            <a:ext cx="11658600" cy="7664919"/>
          </a:xfrm>
          <a:prstGeom prst="rect">
            <a:avLst/>
          </a:prstGeom>
          <a:noFill/>
        </p:spPr>
        <p:txBody>
          <a:bodyPr wrap="square">
            <a:spAutoFit/>
          </a:bodyPr>
          <a:lstStyle/>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1" i="0" u="sng"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What is the output ?</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endParaRPr>
          </a:p>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public class </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StringTest</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endParaRPr>
          </a:p>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public static void main(String[] </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args</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String s1=new String (“Hello”);</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lang="en-US" sz="3200" kern="0" dirty="0">
                <a:solidFill>
                  <a:srgbClr val="000000"/>
                </a:solidFill>
                <a:latin typeface="Garamond" panose="02020404030301010803" pitchFamily="18" charset="0"/>
                <a:ea typeface="Courier New"/>
                <a:cs typeface="Courier New"/>
                <a:sym typeface="Courier New"/>
              </a:rPr>
              <a:t>   </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String s2= new String (“Hello”);</a:t>
            </a:r>
          </a:p>
          <a:p>
            <a:pPr marL="4699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if(</a:t>
            </a:r>
            <a:r>
              <a:rPr kumimoji="0" lang="en-US" sz="3200" b="0" i="0" u="none" strike="noStrike" kern="0" cap="none" spc="0" normalizeH="0" baseline="0" noProof="0" dirty="0">
                <a:ln>
                  <a:noFill/>
                </a:ln>
                <a:solidFill>
                  <a:srgbClr val="FF0000"/>
                </a:solidFill>
                <a:effectLst/>
                <a:uLnTx/>
                <a:uFillTx/>
                <a:latin typeface="Garamond" panose="02020404030301010803" pitchFamily="18" charset="0"/>
                <a:ea typeface="Courier New"/>
                <a:cs typeface="Courier New"/>
                <a:sym typeface="Courier New"/>
              </a:rPr>
              <a:t>s1</a:t>
            </a:r>
            <a:r>
              <a:rPr lang="en-US" sz="3200" kern="0" dirty="0">
                <a:solidFill>
                  <a:srgbClr val="FF0000"/>
                </a:solidFill>
                <a:latin typeface="Garamond" panose="02020404030301010803" pitchFamily="18" charset="0"/>
                <a:ea typeface="Courier New"/>
                <a:cs typeface="Courier New"/>
                <a:sym typeface="Courier New"/>
              </a:rPr>
              <a:t>.equals(</a:t>
            </a:r>
            <a:r>
              <a:rPr kumimoji="0" lang="en-US" sz="3200" b="0" i="0" u="none" strike="noStrike" kern="0" cap="none" spc="0" normalizeH="0" baseline="0" noProof="0" dirty="0">
                <a:ln>
                  <a:noFill/>
                </a:ln>
                <a:solidFill>
                  <a:srgbClr val="FF0000"/>
                </a:solidFill>
                <a:effectLst/>
                <a:uLnTx/>
                <a:uFillTx/>
                <a:latin typeface="Garamond" panose="02020404030301010803" pitchFamily="18" charset="0"/>
                <a:ea typeface="Courier New"/>
                <a:cs typeface="Courier New"/>
                <a:sym typeface="Courier New"/>
              </a:rPr>
              <a:t>s2</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9271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System.out.println</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("Strings are equal");</a:t>
            </a:r>
          </a:p>
          <a:p>
            <a:pPr marL="4699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else</a:t>
            </a:r>
          </a:p>
          <a:p>
            <a:pPr marL="9271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System.out.println</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Strinsg</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are not equal");</a:t>
            </a:r>
          </a:p>
          <a:p>
            <a:pPr marL="244475"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cs typeface="Arial"/>
              <a:sym typeface="Arial"/>
            </a:endParaRPr>
          </a:p>
          <a:p>
            <a:pPr marL="12700" marR="0" lvl="0" indent="0" algn="l" defTabSz="914400" rtl="0" eaLnBrk="1" fontAlgn="auto" latinLnBrk="0" hangingPunct="1">
              <a:lnSpc>
                <a:spcPct val="100000"/>
              </a:lnSpc>
              <a:spcBef>
                <a:spcPts val="60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endParaRPr lang="en-IN" sz="3200" dirty="0">
              <a:latin typeface="Garamond" panose="02020404030301010803" pitchFamily="18" charset="0"/>
            </a:endParaRPr>
          </a:p>
        </p:txBody>
      </p:sp>
      <p:sp>
        <p:nvSpPr>
          <p:cNvPr id="4" name="TextBox 3">
            <a:extLst>
              <a:ext uri="{FF2B5EF4-FFF2-40B4-BE49-F238E27FC236}">
                <a16:creationId xmlns:a16="http://schemas.microsoft.com/office/drawing/2014/main" id="{1B34B37B-EC7E-8F69-7C0D-9DFAB335C5DF}"/>
              </a:ext>
            </a:extLst>
          </p:cNvPr>
          <p:cNvSpPr txBox="1"/>
          <p:nvPr/>
        </p:nvSpPr>
        <p:spPr>
          <a:xfrm>
            <a:off x="11734800" y="4381500"/>
            <a:ext cx="4495800" cy="584775"/>
          </a:xfrm>
          <a:prstGeom prst="rect">
            <a:avLst/>
          </a:prstGeom>
          <a:noFill/>
        </p:spPr>
        <p:txBody>
          <a:bodyPr wrap="square" rtlCol="0">
            <a:spAutoFit/>
          </a:bodyPr>
          <a:lstStyle/>
          <a:p>
            <a:r>
              <a:rPr kumimoji="0" lang="en-US" sz="3200" b="1" i="0" u="none" strike="noStrike" kern="0" cap="none" spc="0" normalizeH="0" baseline="0" noProof="0" dirty="0">
                <a:ln>
                  <a:noFill/>
                </a:ln>
                <a:solidFill>
                  <a:srgbClr val="C00000"/>
                </a:solidFill>
                <a:effectLst/>
                <a:uLnTx/>
                <a:uFillTx/>
                <a:latin typeface="Garamond" panose="02020404030301010803" pitchFamily="18" charset="0"/>
                <a:ea typeface="Courier New"/>
                <a:cs typeface="Courier New"/>
                <a:sym typeface="Courier New"/>
              </a:rPr>
              <a:t>Strings are  equal</a:t>
            </a:r>
            <a:endParaRPr lang="en-IN" sz="3200" b="1" dirty="0">
              <a:solidFill>
                <a:srgbClr val="C00000"/>
              </a:solidFill>
            </a:endParaRPr>
          </a:p>
        </p:txBody>
      </p:sp>
    </p:spTree>
    <p:extLst>
      <p:ext uri="{BB962C8B-B14F-4D97-AF65-F5344CB8AC3E}">
        <p14:creationId xmlns:p14="http://schemas.microsoft.com/office/powerpoint/2010/main" val="2881235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429529-14CB-04C6-9252-46AFA37869B5}"/>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31CEE696-7CC5-0B5B-5A56-18C8E84EC68C}"/>
              </a:ext>
            </a:extLst>
          </p:cNvPr>
          <p:cNvSpPr/>
          <p:nvPr/>
        </p:nvSpPr>
        <p:spPr>
          <a:xfrm rot="5400000">
            <a:off x="-4058753" y="4094648"/>
            <a:ext cx="10287000"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5866C915-2FCE-C6A8-776A-510E9B45D003}"/>
              </a:ext>
            </a:extLst>
          </p:cNvPr>
          <p:cNvGrpSpPr/>
          <p:nvPr/>
        </p:nvGrpSpPr>
        <p:grpSpPr>
          <a:xfrm>
            <a:off x="4343400" y="266700"/>
            <a:ext cx="12954000" cy="1316039"/>
            <a:chOff x="8135915" y="3122709"/>
            <a:chExt cx="8545217" cy="2196041"/>
          </a:xfrm>
        </p:grpSpPr>
        <p:grpSp>
          <p:nvGrpSpPr>
            <p:cNvPr id="22" name="Group 3">
              <a:extLst>
                <a:ext uri="{FF2B5EF4-FFF2-40B4-BE49-F238E27FC236}">
                  <a16:creationId xmlns:a16="http://schemas.microsoft.com/office/drawing/2014/main" id="{9C2C9CEC-9132-8884-6081-D5FA82EEC68A}"/>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6BC41CEC-3B6F-560B-269A-F0636E44E6A4}"/>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41249D19-B596-3AB4-4AB6-8D1971179DB1}"/>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6273BE03-58D1-2B12-2291-F9CFC25B009B}"/>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
        <p:nvSpPr>
          <p:cNvPr id="6" name="TextBox 5">
            <a:extLst>
              <a:ext uri="{FF2B5EF4-FFF2-40B4-BE49-F238E27FC236}">
                <a16:creationId xmlns:a16="http://schemas.microsoft.com/office/drawing/2014/main" id="{CFEC8118-8DEE-F52A-0AC3-3CE29B4EDBE9}"/>
              </a:ext>
            </a:extLst>
          </p:cNvPr>
          <p:cNvSpPr txBox="1"/>
          <p:nvPr/>
        </p:nvSpPr>
        <p:spPr>
          <a:xfrm>
            <a:off x="3048000" y="2247900"/>
            <a:ext cx="13766543" cy="6740307"/>
          </a:xfrm>
          <a:prstGeom prst="rect">
            <a:avLst/>
          </a:prstGeom>
          <a:noFill/>
        </p:spPr>
        <p:txBody>
          <a:bodyPr wrap="square">
            <a:spAutoFit/>
          </a:bodyPr>
          <a:lstStyle/>
          <a:p>
            <a:pPr algn="just"/>
            <a:r>
              <a:rPr lang="en-US" sz="3600" b="1" dirty="0">
                <a:latin typeface="Garamond" panose="02020404030301010803" pitchFamily="18" charset="0"/>
              </a:rPr>
              <a:t>The length() method </a:t>
            </a:r>
            <a:r>
              <a:rPr lang="en-US" sz="3600" dirty="0">
                <a:latin typeface="Garamond" panose="02020404030301010803" pitchFamily="18" charset="0"/>
              </a:rPr>
              <a:t>returns the length of the string.</a:t>
            </a:r>
          </a:p>
          <a:p>
            <a:pPr lvl="3" algn="just"/>
            <a:r>
              <a:rPr lang="en-US" sz="3600" b="1" dirty="0" err="1">
                <a:solidFill>
                  <a:srgbClr val="0070C0"/>
                </a:solidFill>
                <a:latin typeface="Garamond" panose="02020404030301010803" pitchFamily="18" charset="0"/>
              </a:rPr>
              <a:t>Eg</a:t>
            </a:r>
            <a:r>
              <a:rPr lang="en-US" sz="3600" b="1" dirty="0">
                <a:solidFill>
                  <a:srgbClr val="0070C0"/>
                </a:solidFill>
                <a:latin typeface="Garamond" panose="02020404030301010803" pitchFamily="18" charset="0"/>
              </a:rPr>
              <a:t>: </a:t>
            </a:r>
            <a:r>
              <a:rPr lang="en-US" sz="3600" b="1" dirty="0" err="1">
                <a:solidFill>
                  <a:srgbClr val="0070C0"/>
                </a:solidFill>
                <a:latin typeface="Garamond" panose="02020404030301010803" pitchFamily="18" charset="0"/>
              </a:rPr>
              <a:t>System.out.println</a:t>
            </a:r>
            <a:r>
              <a:rPr lang="en-US" sz="3600" b="1" dirty="0">
                <a:solidFill>
                  <a:srgbClr val="0070C0"/>
                </a:solidFill>
                <a:latin typeface="Garamond" panose="02020404030301010803" pitchFamily="18" charset="0"/>
              </a:rPr>
              <a:t>(“</a:t>
            </a:r>
            <a:r>
              <a:rPr lang="en-US" sz="3600" b="1" dirty="0" err="1">
                <a:solidFill>
                  <a:srgbClr val="0070C0"/>
                </a:solidFill>
                <a:latin typeface="Garamond" panose="02020404030301010803" pitchFamily="18" charset="0"/>
              </a:rPr>
              <a:t>Ram”.length</a:t>
            </a:r>
            <a:r>
              <a:rPr lang="en-US" sz="3600" b="1" dirty="0">
                <a:solidFill>
                  <a:srgbClr val="0070C0"/>
                </a:solidFill>
                <a:latin typeface="Garamond" panose="02020404030301010803" pitchFamily="18" charset="0"/>
              </a:rPr>
              <a:t>()); </a:t>
            </a:r>
          </a:p>
          <a:p>
            <a:pPr lvl="3" algn="just"/>
            <a:r>
              <a:rPr lang="en-US" sz="3600" b="1" dirty="0">
                <a:solidFill>
                  <a:srgbClr val="0070C0"/>
                </a:solidFill>
                <a:latin typeface="Garamond" panose="02020404030301010803" pitchFamily="18" charset="0"/>
              </a:rPr>
              <a:t>// prints 3</a:t>
            </a:r>
          </a:p>
          <a:p>
            <a:pPr algn="just"/>
            <a:endParaRPr lang="en-US" sz="3600" dirty="0">
              <a:latin typeface="Garamond" panose="02020404030301010803" pitchFamily="18" charset="0"/>
            </a:endParaRPr>
          </a:p>
          <a:p>
            <a:pPr algn="just"/>
            <a:r>
              <a:rPr lang="en-US" sz="3600" dirty="0">
                <a:latin typeface="Garamond" panose="02020404030301010803" pitchFamily="18" charset="0"/>
              </a:rPr>
              <a:t>Characters in a string can be retrieved in a number of ways</a:t>
            </a:r>
          </a:p>
          <a:p>
            <a:pPr algn="just"/>
            <a:endParaRPr lang="en-US" sz="3600" dirty="0">
              <a:latin typeface="Garamond" panose="02020404030301010803" pitchFamily="18" charset="0"/>
            </a:endParaRPr>
          </a:p>
          <a:p>
            <a:pPr algn="just"/>
            <a:r>
              <a:rPr lang="en-US" sz="3600" b="1" dirty="0">
                <a:latin typeface="Garamond" panose="02020404030301010803" pitchFamily="18" charset="0"/>
              </a:rPr>
              <a:t>public char </a:t>
            </a:r>
            <a:r>
              <a:rPr lang="en-US" sz="3600" b="1" dirty="0" err="1">
                <a:latin typeface="Garamond" panose="02020404030301010803" pitchFamily="18" charset="0"/>
              </a:rPr>
              <a:t>charAt</a:t>
            </a:r>
            <a:r>
              <a:rPr lang="en-US" sz="3600" b="1" dirty="0">
                <a:latin typeface="Garamond" panose="02020404030301010803" pitchFamily="18" charset="0"/>
              </a:rPr>
              <a:t>(int index)</a:t>
            </a:r>
          </a:p>
          <a:p>
            <a:pPr algn="just"/>
            <a:r>
              <a:rPr lang="en-US" sz="3600" dirty="0">
                <a:latin typeface="Garamond" panose="02020404030301010803" pitchFamily="18" charset="0"/>
              </a:rPr>
              <a:t>Method returns the character at the specified index. An index ranges from 0 to length() – 1</a:t>
            </a:r>
          </a:p>
          <a:p>
            <a:pPr lvl="2" algn="just"/>
            <a:r>
              <a:rPr lang="en-US" sz="3600" b="1" dirty="0">
                <a:solidFill>
                  <a:srgbClr val="0070C0"/>
                </a:solidFill>
                <a:latin typeface="Garamond" panose="02020404030301010803" pitchFamily="18" charset="0"/>
              </a:rPr>
              <a:t>char c;</a:t>
            </a:r>
          </a:p>
          <a:p>
            <a:pPr lvl="2" algn="just"/>
            <a:r>
              <a:rPr lang="en-US" sz="3600" b="1" dirty="0">
                <a:solidFill>
                  <a:srgbClr val="0070C0"/>
                </a:solidFill>
                <a:latin typeface="Garamond" panose="02020404030301010803" pitchFamily="18" charset="0"/>
              </a:rPr>
              <a:t>c = "</a:t>
            </a:r>
            <a:r>
              <a:rPr lang="en-US" sz="3600" b="1" dirty="0" err="1">
                <a:solidFill>
                  <a:srgbClr val="0070C0"/>
                </a:solidFill>
                <a:latin typeface="Garamond" panose="02020404030301010803" pitchFamily="18" charset="0"/>
              </a:rPr>
              <a:t>abc</a:t>
            </a:r>
            <a:r>
              <a:rPr lang="en-US" sz="3600" b="1" dirty="0">
                <a:solidFill>
                  <a:srgbClr val="0070C0"/>
                </a:solidFill>
                <a:latin typeface="Garamond" panose="02020404030301010803" pitchFamily="18" charset="0"/>
              </a:rPr>
              <a:t>".</a:t>
            </a:r>
            <a:r>
              <a:rPr lang="en-US" sz="3600" b="1" dirty="0" err="1">
                <a:solidFill>
                  <a:srgbClr val="0070C0"/>
                </a:solidFill>
                <a:latin typeface="Garamond" panose="02020404030301010803" pitchFamily="18" charset="0"/>
              </a:rPr>
              <a:t>charAt</a:t>
            </a:r>
            <a:r>
              <a:rPr lang="en-US" sz="3600" b="1" dirty="0">
                <a:solidFill>
                  <a:srgbClr val="0070C0"/>
                </a:solidFill>
                <a:latin typeface="Garamond" panose="02020404030301010803" pitchFamily="18" charset="0"/>
              </a:rPr>
              <a:t>(1); // c = “b”</a:t>
            </a:r>
          </a:p>
          <a:p>
            <a:pPr algn="just"/>
            <a:endParaRPr lang="en-US" sz="3600" dirty="0">
              <a:latin typeface="Garamond" panose="02020404030301010803" pitchFamily="18" charset="0"/>
            </a:endParaRPr>
          </a:p>
        </p:txBody>
      </p:sp>
    </p:spTree>
    <p:extLst>
      <p:ext uri="{BB962C8B-B14F-4D97-AF65-F5344CB8AC3E}">
        <p14:creationId xmlns:p14="http://schemas.microsoft.com/office/powerpoint/2010/main" val="962866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89913A-68CE-47E7-1241-E0738F06628E}"/>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75AFB302-80DF-949D-D23B-A9630B98801B}"/>
              </a:ext>
            </a:extLst>
          </p:cNvPr>
          <p:cNvSpPr/>
          <p:nvPr/>
        </p:nvSpPr>
        <p:spPr>
          <a:xfrm rot="5400000">
            <a:off x="-4058753" y="4094648"/>
            <a:ext cx="10287000"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8FB92E1B-6C99-05EC-44FE-280022D7DBF4}"/>
              </a:ext>
            </a:extLst>
          </p:cNvPr>
          <p:cNvGrpSpPr/>
          <p:nvPr/>
        </p:nvGrpSpPr>
        <p:grpSpPr>
          <a:xfrm>
            <a:off x="4343400" y="266700"/>
            <a:ext cx="12954000" cy="1316039"/>
            <a:chOff x="8135915" y="3122709"/>
            <a:chExt cx="8545217" cy="2196041"/>
          </a:xfrm>
        </p:grpSpPr>
        <p:grpSp>
          <p:nvGrpSpPr>
            <p:cNvPr id="22" name="Group 3">
              <a:extLst>
                <a:ext uri="{FF2B5EF4-FFF2-40B4-BE49-F238E27FC236}">
                  <a16:creationId xmlns:a16="http://schemas.microsoft.com/office/drawing/2014/main" id="{6E22ABDD-C71B-9593-5C52-A7B70CABE78C}"/>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2DD7F668-A2B3-94EE-F88A-1C8FB39CA5FA}"/>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66972B02-202C-C3E6-C02F-4C316E0EE67B}"/>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85366DA0-EFFA-FB5B-388A-A47348647D95}"/>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
        <p:nvSpPr>
          <p:cNvPr id="6" name="TextBox 5">
            <a:extLst>
              <a:ext uri="{FF2B5EF4-FFF2-40B4-BE49-F238E27FC236}">
                <a16:creationId xmlns:a16="http://schemas.microsoft.com/office/drawing/2014/main" id="{354E2E25-62D2-5C89-ED06-88E49645F0F5}"/>
              </a:ext>
            </a:extLst>
          </p:cNvPr>
          <p:cNvSpPr txBox="1"/>
          <p:nvPr/>
        </p:nvSpPr>
        <p:spPr>
          <a:xfrm>
            <a:off x="3048000" y="2247900"/>
            <a:ext cx="13766543" cy="8771632"/>
          </a:xfrm>
          <a:prstGeom prst="rect">
            <a:avLst/>
          </a:prstGeom>
          <a:noFill/>
        </p:spPr>
        <p:txBody>
          <a:bodyPr wrap="square">
            <a:spAutoFit/>
          </a:bodyPr>
          <a:lstStyle/>
          <a:p>
            <a:pPr algn="just"/>
            <a:r>
              <a:rPr lang="en-US" sz="3600" b="1" dirty="0">
                <a:latin typeface="Garamond" panose="02020404030301010803" pitchFamily="18" charset="0"/>
              </a:rPr>
              <a:t>equals() Method- </a:t>
            </a:r>
            <a:r>
              <a:rPr lang="en-US" sz="3600" dirty="0">
                <a:latin typeface="Garamond" panose="02020404030301010803" pitchFamily="18" charset="0"/>
              </a:rPr>
              <a:t>This method is used to compare the invoking String to the object  specified. It will return true, if the argument is not null and it is String object which  contains the same sequence of characters as the invoking String.</a:t>
            </a:r>
          </a:p>
          <a:p>
            <a:pPr algn="just"/>
            <a:endParaRPr lang="en-US" sz="3600" b="1" dirty="0">
              <a:latin typeface="Garamond" panose="02020404030301010803" pitchFamily="18" charset="0"/>
            </a:endParaRPr>
          </a:p>
          <a:p>
            <a:pPr algn="just"/>
            <a:r>
              <a:rPr lang="en-US" sz="3600" b="1" dirty="0">
                <a:latin typeface="Garamond" panose="02020404030301010803" pitchFamily="18" charset="0"/>
              </a:rPr>
              <a:t>public </a:t>
            </a:r>
            <a:r>
              <a:rPr lang="en-US" sz="3600" b="1" dirty="0" err="1">
                <a:latin typeface="Garamond" panose="02020404030301010803" pitchFamily="18" charset="0"/>
              </a:rPr>
              <a:t>boolean</a:t>
            </a:r>
            <a:r>
              <a:rPr lang="en-US" sz="3600" b="1" dirty="0">
                <a:latin typeface="Garamond" panose="02020404030301010803" pitchFamily="18" charset="0"/>
              </a:rPr>
              <a:t> equals(Object </a:t>
            </a:r>
            <a:r>
              <a:rPr lang="en-US" sz="3600" b="1" dirty="0" err="1">
                <a:latin typeface="Garamond" panose="02020404030301010803" pitchFamily="18" charset="0"/>
              </a:rPr>
              <a:t>anObject</a:t>
            </a:r>
            <a:r>
              <a:rPr lang="en-US" sz="3600" b="1" dirty="0">
                <a:latin typeface="Garamond" panose="02020404030301010803" pitchFamily="18" charset="0"/>
              </a:rPr>
              <a:t>)</a:t>
            </a:r>
          </a:p>
          <a:p>
            <a:pPr algn="just"/>
            <a:endParaRPr lang="en-US" sz="3600" b="1" dirty="0">
              <a:latin typeface="Garamond" panose="02020404030301010803" pitchFamily="18" charset="0"/>
            </a:endParaRPr>
          </a:p>
          <a:p>
            <a:pPr algn="just"/>
            <a:r>
              <a:rPr lang="en-US" sz="3600" b="1" dirty="0">
                <a:latin typeface="Garamond" panose="02020404030301010803" pitchFamily="18" charset="0"/>
              </a:rPr>
              <a:t>Example:</a:t>
            </a:r>
          </a:p>
          <a:p>
            <a:pPr lvl="3" algn="just"/>
            <a:r>
              <a:rPr lang="en-US" sz="4000" b="1" dirty="0">
                <a:solidFill>
                  <a:srgbClr val="0070C0"/>
                </a:solidFill>
                <a:latin typeface="Garamond" panose="02020404030301010803" pitchFamily="18" charset="0"/>
              </a:rPr>
              <a:t>String str="hello";        </a:t>
            </a:r>
          </a:p>
          <a:p>
            <a:pPr lvl="3" algn="just"/>
            <a:r>
              <a:rPr lang="en-US" sz="4000" b="1" dirty="0" err="1">
                <a:solidFill>
                  <a:srgbClr val="0070C0"/>
                </a:solidFill>
                <a:latin typeface="Garamond" panose="02020404030301010803" pitchFamily="18" charset="0"/>
              </a:rPr>
              <a:t>System.out.println</a:t>
            </a:r>
            <a:r>
              <a:rPr lang="en-US" sz="4000" b="1" dirty="0">
                <a:solidFill>
                  <a:srgbClr val="0070C0"/>
                </a:solidFill>
                <a:latin typeface="Garamond" panose="02020404030301010803" pitchFamily="18" charset="0"/>
              </a:rPr>
              <a:t>(</a:t>
            </a:r>
            <a:r>
              <a:rPr lang="en-US" sz="4000" b="1" dirty="0" err="1">
                <a:solidFill>
                  <a:srgbClr val="0070C0"/>
                </a:solidFill>
                <a:latin typeface="Garamond" panose="02020404030301010803" pitchFamily="18" charset="0"/>
              </a:rPr>
              <a:t>str.equals</a:t>
            </a:r>
            <a:r>
              <a:rPr lang="en-US" sz="4000" b="1" dirty="0">
                <a:solidFill>
                  <a:srgbClr val="0070C0"/>
                </a:solidFill>
                <a:latin typeface="Garamond" panose="02020404030301010803" pitchFamily="18" charset="0"/>
              </a:rPr>
              <a:t>("hello"));//return true</a:t>
            </a:r>
          </a:p>
          <a:p>
            <a:pPr lvl="3" algn="just"/>
            <a:endParaRPr lang="en-US" sz="4000" b="1" dirty="0">
              <a:solidFill>
                <a:srgbClr val="0070C0"/>
              </a:solidFill>
              <a:latin typeface="Garamond" panose="02020404030301010803" pitchFamily="18" charset="0"/>
            </a:endParaRPr>
          </a:p>
          <a:p>
            <a:pPr lvl="3" algn="just"/>
            <a:r>
              <a:rPr lang="en-US" sz="4000" b="1" dirty="0">
                <a:solidFill>
                  <a:srgbClr val="0070C0"/>
                </a:solidFill>
                <a:latin typeface="Garamond" panose="02020404030301010803" pitchFamily="18" charset="0"/>
              </a:rPr>
              <a:t>String str="hello";        </a:t>
            </a:r>
          </a:p>
          <a:p>
            <a:pPr lvl="3" algn="just"/>
            <a:r>
              <a:rPr lang="en-US" sz="4000" b="1" dirty="0" err="1">
                <a:solidFill>
                  <a:srgbClr val="0070C0"/>
                </a:solidFill>
                <a:latin typeface="Garamond" panose="02020404030301010803" pitchFamily="18" charset="0"/>
              </a:rPr>
              <a:t>System.out.println</a:t>
            </a:r>
            <a:r>
              <a:rPr lang="en-US" sz="4000" b="1" dirty="0">
                <a:solidFill>
                  <a:srgbClr val="0070C0"/>
                </a:solidFill>
                <a:latin typeface="Garamond" panose="02020404030301010803" pitchFamily="18" charset="0"/>
              </a:rPr>
              <a:t>(</a:t>
            </a:r>
            <a:r>
              <a:rPr lang="en-US" sz="4000" b="1" dirty="0" err="1">
                <a:solidFill>
                  <a:srgbClr val="0070C0"/>
                </a:solidFill>
                <a:latin typeface="Garamond" panose="02020404030301010803" pitchFamily="18" charset="0"/>
              </a:rPr>
              <a:t>str.equals</a:t>
            </a:r>
            <a:r>
              <a:rPr lang="en-US" sz="4000" b="1" dirty="0">
                <a:solidFill>
                  <a:srgbClr val="0070C0"/>
                </a:solidFill>
                <a:latin typeface="Garamond" panose="02020404030301010803" pitchFamily="18" charset="0"/>
              </a:rPr>
              <a:t>(“</a:t>
            </a:r>
            <a:r>
              <a:rPr lang="en-US" sz="4000" b="1" dirty="0">
                <a:solidFill>
                  <a:srgbClr val="C00000"/>
                </a:solidFill>
                <a:latin typeface="Garamond" panose="02020404030301010803" pitchFamily="18" charset="0"/>
              </a:rPr>
              <a:t>H</a:t>
            </a:r>
            <a:r>
              <a:rPr lang="en-US" sz="4000" b="1" dirty="0">
                <a:solidFill>
                  <a:srgbClr val="0070C0"/>
                </a:solidFill>
                <a:latin typeface="Garamond" panose="02020404030301010803" pitchFamily="18" charset="0"/>
              </a:rPr>
              <a:t>ello"));//return false</a:t>
            </a:r>
          </a:p>
          <a:p>
            <a:pPr lvl="3" algn="just"/>
            <a:endParaRPr lang="en-US" sz="4000" b="1" dirty="0">
              <a:solidFill>
                <a:srgbClr val="0070C0"/>
              </a:solidFill>
              <a:latin typeface="Garamond" panose="02020404030301010803" pitchFamily="18" charset="0"/>
            </a:endParaRPr>
          </a:p>
          <a:p>
            <a:pPr algn="just"/>
            <a:endParaRPr lang="en-US" sz="3600" dirty="0">
              <a:latin typeface="Garamond" panose="02020404030301010803" pitchFamily="18" charset="0"/>
            </a:endParaRPr>
          </a:p>
        </p:txBody>
      </p:sp>
    </p:spTree>
    <p:extLst>
      <p:ext uri="{BB962C8B-B14F-4D97-AF65-F5344CB8AC3E}">
        <p14:creationId xmlns:p14="http://schemas.microsoft.com/office/powerpoint/2010/main" val="775757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AE05E5-C9A3-E039-BC97-3BEECF5AE829}"/>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1E44DDB9-1110-322A-EB85-E3BD89E110E5}"/>
              </a:ext>
            </a:extLst>
          </p:cNvPr>
          <p:cNvSpPr/>
          <p:nvPr/>
        </p:nvSpPr>
        <p:spPr>
          <a:xfrm rot="5400000">
            <a:off x="-4058753" y="4094648"/>
            <a:ext cx="10287000"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ECF70D63-1AE0-E778-5D1B-59B51A919E03}"/>
              </a:ext>
            </a:extLst>
          </p:cNvPr>
          <p:cNvGrpSpPr/>
          <p:nvPr/>
        </p:nvGrpSpPr>
        <p:grpSpPr>
          <a:xfrm>
            <a:off x="4343400" y="266700"/>
            <a:ext cx="12954000" cy="1316039"/>
            <a:chOff x="8135915" y="3122709"/>
            <a:chExt cx="8545217" cy="2196041"/>
          </a:xfrm>
        </p:grpSpPr>
        <p:grpSp>
          <p:nvGrpSpPr>
            <p:cNvPr id="22" name="Group 3">
              <a:extLst>
                <a:ext uri="{FF2B5EF4-FFF2-40B4-BE49-F238E27FC236}">
                  <a16:creationId xmlns:a16="http://schemas.microsoft.com/office/drawing/2014/main" id="{BB2CDECB-9F07-B93F-9B49-72DF2266B7E9}"/>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289DF63C-C5D4-9A5C-403F-6A75D777AC9A}"/>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51F83ECE-0B09-4356-3FE7-7AF23539076A}"/>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F67CB9A1-D50E-4E5D-F3BB-B01F3089DD24}"/>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
        <p:nvSpPr>
          <p:cNvPr id="6" name="TextBox 5">
            <a:extLst>
              <a:ext uri="{FF2B5EF4-FFF2-40B4-BE49-F238E27FC236}">
                <a16:creationId xmlns:a16="http://schemas.microsoft.com/office/drawing/2014/main" id="{472ACA34-D0F0-6969-D015-11397D94DBF1}"/>
              </a:ext>
            </a:extLst>
          </p:cNvPr>
          <p:cNvSpPr txBox="1"/>
          <p:nvPr/>
        </p:nvSpPr>
        <p:spPr>
          <a:xfrm>
            <a:off x="3074350" y="1822267"/>
            <a:ext cx="14604050" cy="8771632"/>
          </a:xfrm>
          <a:prstGeom prst="rect">
            <a:avLst/>
          </a:prstGeom>
          <a:noFill/>
        </p:spPr>
        <p:txBody>
          <a:bodyPr wrap="square">
            <a:spAutoFit/>
          </a:bodyPr>
          <a:lstStyle/>
          <a:p>
            <a:pPr algn="just"/>
            <a:r>
              <a:rPr lang="en-US" sz="3600" b="1" dirty="0" err="1">
                <a:latin typeface="Garamond" panose="02020404030301010803" pitchFamily="18" charset="0"/>
              </a:rPr>
              <a:t>equalsIgnoreCase</a:t>
            </a:r>
            <a:r>
              <a:rPr lang="en-US" sz="3600" b="1" dirty="0">
                <a:latin typeface="Garamond" panose="02020404030301010803" pitchFamily="18" charset="0"/>
              </a:rPr>
              <a:t>() Method- </a:t>
            </a:r>
            <a:r>
              <a:rPr lang="en-US" sz="3600" dirty="0">
                <a:latin typeface="Garamond" panose="02020404030301010803" pitchFamily="18" charset="0"/>
              </a:rPr>
              <a:t>Compares this String to another String, ignoring case  considerations. Two strings are considered equal ignoring case if they are of the same  length, and corresponding characters in the two strings are equal ignoring case.</a:t>
            </a:r>
          </a:p>
          <a:p>
            <a:pPr algn="just"/>
            <a:endParaRPr lang="en-US" sz="3600" dirty="0">
              <a:latin typeface="Garamond" panose="02020404030301010803" pitchFamily="18" charset="0"/>
            </a:endParaRPr>
          </a:p>
          <a:p>
            <a:pPr algn="just"/>
            <a:r>
              <a:rPr lang="en-US" sz="3600" b="1" dirty="0">
                <a:latin typeface="Garamond" panose="02020404030301010803" pitchFamily="18" charset="0"/>
              </a:rPr>
              <a:t>public </a:t>
            </a:r>
            <a:r>
              <a:rPr lang="en-US" sz="3600" b="1" dirty="0" err="1">
                <a:latin typeface="Garamond" panose="02020404030301010803" pitchFamily="18" charset="0"/>
              </a:rPr>
              <a:t>boolean</a:t>
            </a:r>
            <a:r>
              <a:rPr lang="en-US" sz="3600" b="1" dirty="0">
                <a:latin typeface="Garamond" panose="02020404030301010803" pitchFamily="18" charset="0"/>
              </a:rPr>
              <a:t> </a:t>
            </a:r>
            <a:r>
              <a:rPr lang="en-US" sz="3600" b="1" dirty="0" err="1">
                <a:latin typeface="Garamond" panose="02020404030301010803" pitchFamily="18" charset="0"/>
              </a:rPr>
              <a:t>equalsIgnoreCase</a:t>
            </a:r>
            <a:r>
              <a:rPr lang="en-US" sz="3600" b="1" dirty="0">
                <a:latin typeface="Garamond" panose="02020404030301010803" pitchFamily="18" charset="0"/>
              </a:rPr>
              <a:t>(String </a:t>
            </a:r>
            <a:r>
              <a:rPr lang="en-US" sz="3600" b="1" dirty="0" err="1">
                <a:latin typeface="Garamond" panose="02020404030301010803" pitchFamily="18" charset="0"/>
              </a:rPr>
              <a:t>anotherString</a:t>
            </a:r>
            <a:r>
              <a:rPr lang="en-US" sz="3600" b="1" dirty="0">
                <a:latin typeface="Garamond" panose="02020404030301010803" pitchFamily="18" charset="0"/>
              </a:rPr>
              <a:t>)</a:t>
            </a:r>
          </a:p>
          <a:p>
            <a:pPr algn="just"/>
            <a:endParaRPr lang="en-US" sz="3600" b="1" dirty="0">
              <a:latin typeface="Garamond" panose="02020404030301010803" pitchFamily="18" charset="0"/>
            </a:endParaRPr>
          </a:p>
          <a:p>
            <a:pPr algn="just"/>
            <a:r>
              <a:rPr lang="en-US" sz="3600" b="1" dirty="0">
                <a:latin typeface="Garamond" panose="02020404030301010803" pitchFamily="18" charset="0"/>
              </a:rPr>
              <a:t>Example:</a:t>
            </a:r>
          </a:p>
          <a:p>
            <a:pPr algn="just"/>
            <a:r>
              <a:rPr lang="en-US" sz="4000" b="1" dirty="0">
                <a:solidFill>
                  <a:srgbClr val="0070C0"/>
                </a:solidFill>
                <a:latin typeface="Garamond" panose="02020404030301010803" pitchFamily="18" charset="0"/>
              </a:rPr>
              <a:t>String str="hello";        </a:t>
            </a:r>
          </a:p>
          <a:p>
            <a:pPr algn="just"/>
            <a:r>
              <a:rPr lang="en-US" sz="4000" b="1" dirty="0" err="1">
                <a:solidFill>
                  <a:srgbClr val="0070C0"/>
                </a:solidFill>
                <a:latin typeface="Garamond" panose="02020404030301010803" pitchFamily="18" charset="0"/>
              </a:rPr>
              <a:t>System.out.println</a:t>
            </a:r>
            <a:r>
              <a:rPr lang="en-US" sz="4000" b="1" dirty="0">
                <a:solidFill>
                  <a:srgbClr val="0070C0"/>
                </a:solidFill>
                <a:latin typeface="Garamond" panose="02020404030301010803" pitchFamily="18" charset="0"/>
              </a:rPr>
              <a:t>(</a:t>
            </a:r>
            <a:r>
              <a:rPr lang="en-US" sz="4000" b="1" dirty="0" err="1">
                <a:solidFill>
                  <a:srgbClr val="0070C0"/>
                </a:solidFill>
                <a:latin typeface="Garamond" panose="02020404030301010803" pitchFamily="18" charset="0"/>
              </a:rPr>
              <a:t>str.equalsIgnoreCase</a:t>
            </a:r>
            <a:r>
              <a:rPr lang="en-US" sz="4000" b="1" dirty="0">
                <a:solidFill>
                  <a:srgbClr val="0070C0"/>
                </a:solidFill>
                <a:latin typeface="Garamond" panose="02020404030301010803" pitchFamily="18" charset="0"/>
              </a:rPr>
              <a:t>("hello"));//return true</a:t>
            </a:r>
          </a:p>
          <a:p>
            <a:pPr lvl="3" algn="just"/>
            <a:endParaRPr lang="en-US" sz="4000" b="1" dirty="0">
              <a:solidFill>
                <a:srgbClr val="0070C0"/>
              </a:solidFill>
              <a:latin typeface="Garamond" panose="02020404030301010803" pitchFamily="18" charset="0"/>
            </a:endParaRPr>
          </a:p>
          <a:p>
            <a:pPr algn="just"/>
            <a:r>
              <a:rPr lang="en-US" sz="4000" b="1" dirty="0">
                <a:solidFill>
                  <a:srgbClr val="0070C0"/>
                </a:solidFill>
                <a:latin typeface="Garamond" panose="02020404030301010803" pitchFamily="18" charset="0"/>
              </a:rPr>
              <a:t>String str="hello";        </a:t>
            </a:r>
          </a:p>
          <a:p>
            <a:pPr algn="just"/>
            <a:r>
              <a:rPr lang="en-US" sz="4000" b="1" dirty="0" err="1">
                <a:solidFill>
                  <a:srgbClr val="0070C0"/>
                </a:solidFill>
                <a:latin typeface="Garamond" panose="02020404030301010803" pitchFamily="18" charset="0"/>
              </a:rPr>
              <a:t>System.out.println</a:t>
            </a:r>
            <a:r>
              <a:rPr lang="en-US" sz="4000" b="1" dirty="0">
                <a:solidFill>
                  <a:srgbClr val="0070C0"/>
                </a:solidFill>
                <a:latin typeface="Garamond" panose="02020404030301010803" pitchFamily="18" charset="0"/>
              </a:rPr>
              <a:t>(</a:t>
            </a:r>
            <a:r>
              <a:rPr lang="en-US" sz="4000" b="1" dirty="0" err="1">
                <a:solidFill>
                  <a:srgbClr val="0070C0"/>
                </a:solidFill>
                <a:latin typeface="Garamond" panose="02020404030301010803" pitchFamily="18" charset="0"/>
              </a:rPr>
              <a:t>str.equalsIgnoreCase</a:t>
            </a:r>
            <a:r>
              <a:rPr lang="en-US" sz="4000" b="1" dirty="0">
                <a:solidFill>
                  <a:srgbClr val="0070C0"/>
                </a:solidFill>
                <a:latin typeface="Garamond" panose="02020404030301010803" pitchFamily="18" charset="0"/>
              </a:rPr>
              <a:t>(“</a:t>
            </a:r>
            <a:r>
              <a:rPr lang="en-US" sz="4000" b="1" dirty="0">
                <a:solidFill>
                  <a:srgbClr val="C00000"/>
                </a:solidFill>
                <a:latin typeface="Garamond" panose="02020404030301010803" pitchFamily="18" charset="0"/>
              </a:rPr>
              <a:t>H</a:t>
            </a:r>
            <a:r>
              <a:rPr lang="en-US" sz="4000" b="1" dirty="0">
                <a:solidFill>
                  <a:srgbClr val="0070C0"/>
                </a:solidFill>
                <a:latin typeface="Garamond" panose="02020404030301010803" pitchFamily="18" charset="0"/>
              </a:rPr>
              <a:t>ello"));//return true</a:t>
            </a:r>
          </a:p>
          <a:p>
            <a:pPr lvl="3" algn="just"/>
            <a:endParaRPr lang="en-US" sz="4000" b="1" dirty="0">
              <a:solidFill>
                <a:srgbClr val="0070C0"/>
              </a:solidFill>
              <a:latin typeface="Garamond" panose="02020404030301010803" pitchFamily="18" charset="0"/>
            </a:endParaRPr>
          </a:p>
          <a:p>
            <a:pPr algn="just"/>
            <a:endParaRPr lang="en-US" sz="3600" dirty="0">
              <a:latin typeface="Garamond" panose="02020404030301010803" pitchFamily="18" charset="0"/>
            </a:endParaRPr>
          </a:p>
        </p:txBody>
      </p:sp>
    </p:spTree>
    <p:extLst>
      <p:ext uri="{BB962C8B-B14F-4D97-AF65-F5344CB8AC3E}">
        <p14:creationId xmlns:p14="http://schemas.microsoft.com/office/powerpoint/2010/main" val="1527706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48FDA3-6DFC-2FCE-9B26-AE7E9F03DD76}"/>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2FAEB9DF-ACE4-B4A4-BCF2-5EF26BAB62DB}"/>
              </a:ext>
            </a:extLst>
          </p:cNvPr>
          <p:cNvSpPr/>
          <p:nvPr/>
        </p:nvSpPr>
        <p:spPr>
          <a:xfrm rot="5400000">
            <a:off x="-4058753" y="4094648"/>
            <a:ext cx="10287000"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D656D25B-30CF-7307-1BEC-071FFDA2F715}"/>
              </a:ext>
            </a:extLst>
          </p:cNvPr>
          <p:cNvGrpSpPr/>
          <p:nvPr/>
        </p:nvGrpSpPr>
        <p:grpSpPr>
          <a:xfrm>
            <a:off x="4343400" y="266700"/>
            <a:ext cx="12954000" cy="1316039"/>
            <a:chOff x="8135915" y="3122709"/>
            <a:chExt cx="8545217" cy="2196041"/>
          </a:xfrm>
        </p:grpSpPr>
        <p:grpSp>
          <p:nvGrpSpPr>
            <p:cNvPr id="22" name="Group 3">
              <a:extLst>
                <a:ext uri="{FF2B5EF4-FFF2-40B4-BE49-F238E27FC236}">
                  <a16:creationId xmlns:a16="http://schemas.microsoft.com/office/drawing/2014/main" id="{850CC723-0EB1-D953-6860-95FDF65971D0}"/>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91A86FF5-9418-F3CF-1DDB-D5F7FBACDD4B}"/>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89C22EC0-929D-F405-153D-F70E394758EE}"/>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0E3CB2E8-FF20-F4BB-E138-21CB3C8C4877}"/>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
        <p:nvSpPr>
          <p:cNvPr id="6" name="TextBox 5">
            <a:extLst>
              <a:ext uri="{FF2B5EF4-FFF2-40B4-BE49-F238E27FC236}">
                <a16:creationId xmlns:a16="http://schemas.microsoft.com/office/drawing/2014/main" id="{615F4231-D4D8-7E5F-2554-94740BA63976}"/>
              </a:ext>
            </a:extLst>
          </p:cNvPr>
          <p:cNvSpPr txBox="1"/>
          <p:nvPr/>
        </p:nvSpPr>
        <p:spPr>
          <a:xfrm>
            <a:off x="3074350" y="1822267"/>
            <a:ext cx="14604050" cy="8771632"/>
          </a:xfrm>
          <a:prstGeom prst="rect">
            <a:avLst/>
          </a:prstGeom>
          <a:noFill/>
        </p:spPr>
        <p:txBody>
          <a:bodyPr wrap="square">
            <a:spAutoFit/>
          </a:bodyPr>
          <a:lstStyle/>
          <a:p>
            <a:pPr algn="just"/>
            <a:r>
              <a:rPr lang="en-US" sz="3600" b="1" dirty="0" err="1">
                <a:latin typeface="Garamond" panose="02020404030301010803" pitchFamily="18" charset="0"/>
              </a:rPr>
              <a:t>equalsIgnoreCase</a:t>
            </a:r>
            <a:r>
              <a:rPr lang="en-US" sz="3600" b="1" dirty="0">
                <a:latin typeface="Garamond" panose="02020404030301010803" pitchFamily="18" charset="0"/>
              </a:rPr>
              <a:t>() Method- </a:t>
            </a:r>
            <a:r>
              <a:rPr lang="en-US" sz="3600" dirty="0">
                <a:latin typeface="Garamond" panose="02020404030301010803" pitchFamily="18" charset="0"/>
              </a:rPr>
              <a:t>Compares this String to another String, ignoring case  considerations. Two strings are considered equal ignoring case if they are of the same  length, and corresponding characters in the two strings are equal ignoring case.</a:t>
            </a:r>
          </a:p>
          <a:p>
            <a:pPr algn="just"/>
            <a:endParaRPr lang="en-US" sz="3600" dirty="0">
              <a:latin typeface="Garamond" panose="02020404030301010803" pitchFamily="18" charset="0"/>
            </a:endParaRPr>
          </a:p>
          <a:p>
            <a:pPr algn="just"/>
            <a:r>
              <a:rPr lang="en-US" sz="3600" b="1" dirty="0">
                <a:latin typeface="Garamond" panose="02020404030301010803" pitchFamily="18" charset="0"/>
              </a:rPr>
              <a:t>public </a:t>
            </a:r>
            <a:r>
              <a:rPr lang="en-US" sz="3600" b="1" dirty="0" err="1">
                <a:latin typeface="Garamond" panose="02020404030301010803" pitchFamily="18" charset="0"/>
              </a:rPr>
              <a:t>boolean</a:t>
            </a:r>
            <a:r>
              <a:rPr lang="en-US" sz="3600" b="1" dirty="0">
                <a:latin typeface="Garamond" panose="02020404030301010803" pitchFamily="18" charset="0"/>
              </a:rPr>
              <a:t> </a:t>
            </a:r>
            <a:r>
              <a:rPr lang="en-US" sz="3600" b="1" dirty="0" err="1">
                <a:latin typeface="Garamond" panose="02020404030301010803" pitchFamily="18" charset="0"/>
              </a:rPr>
              <a:t>equalsIgnoreCase</a:t>
            </a:r>
            <a:r>
              <a:rPr lang="en-US" sz="3600" b="1" dirty="0">
                <a:latin typeface="Garamond" panose="02020404030301010803" pitchFamily="18" charset="0"/>
              </a:rPr>
              <a:t>(String </a:t>
            </a:r>
            <a:r>
              <a:rPr lang="en-US" sz="3600" b="1" dirty="0" err="1">
                <a:latin typeface="Garamond" panose="02020404030301010803" pitchFamily="18" charset="0"/>
              </a:rPr>
              <a:t>anotherString</a:t>
            </a:r>
            <a:r>
              <a:rPr lang="en-US" sz="3600" b="1" dirty="0">
                <a:latin typeface="Garamond" panose="02020404030301010803" pitchFamily="18" charset="0"/>
              </a:rPr>
              <a:t>)</a:t>
            </a:r>
          </a:p>
          <a:p>
            <a:pPr algn="just"/>
            <a:endParaRPr lang="en-US" sz="3600" b="1" dirty="0">
              <a:latin typeface="Garamond" panose="02020404030301010803" pitchFamily="18" charset="0"/>
            </a:endParaRPr>
          </a:p>
          <a:p>
            <a:pPr algn="just"/>
            <a:r>
              <a:rPr lang="en-US" sz="3600" b="1" dirty="0">
                <a:latin typeface="Garamond" panose="02020404030301010803" pitchFamily="18" charset="0"/>
              </a:rPr>
              <a:t>Example:</a:t>
            </a:r>
          </a:p>
          <a:p>
            <a:pPr algn="just"/>
            <a:r>
              <a:rPr lang="en-US" sz="4000" b="1" dirty="0">
                <a:solidFill>
                  <a:srgbClr val="0070C0"/>
                </a:solidFill>
                <a:latin typeface="Garamond" panose="02020404030301010803" pitchFamily="18" charset="0"/>
              </a:rPr>
              <a:t>String str="hello";        </a:t>
            </a:r>
          </a:p>
          <a:p>
            <a:pPr algn="just"/>
            <a:r>
              <a:rPr lang="en-US" sz="4000" b="1" dirty="0" err="1">
                <a:solidFill>
                  <a:srgbClr val="0070C0"/>
                </a:solidFill>
                <a:latin typeface="Garamond" panose="02020404030301010803" pitchFamily="18" charset="0"/>
              </a:rPr>
              <a:t>System.out.println</a:t>
            </a:r>
            <a:r>
              <a:rPr lang="en-US" sz="4000" b="1" dirty="0">
                <a:solidFill>
                  <a:srgbClr val="0070C0"/>
                </a:solidFill>
                <a:latin typeface="Garamond" panose="02020404030301010803" pitchFamily="18" charset="0"/>
              </a:rPr>
              <a:t>(</a:t>
            </a:r>
            <a:r>
              <a:rPr lang="en-US" sz="4000" b="1" dirty="0" err="1">
                <a:solidFill>
                  <a:srgbClr val="0070C0"/>
                </a:solidFill>
                <a:latin typeface="Garamond" panose="02020404030301010803" pitchFamily="18" charset="0"/>
              </a:rPr>
              <a:t>str.equalsIgnoreCase</a:t>
            </a:r>
            <a:r>
              <a:rPr lang="en-US" sz="4000" b="1" dirty="0">
                <a:solidFill>
                  <a:srgbClr val="0070C0"/>
                </a:solidFill>
                <a:latin typeface="Garamond" panose="02020404030301010803" pitchFamily="18" charset="0"/>
              </a:rPr>
              <a:t>("hello"));//return true</a:t>
            </a:r>
          </a:p>
          <a:p>
            <a:pPr lvl="3" algn="just"/>
            <a:endParaRPr lang="en-US" sz="4000" b="1" dirty="0">
              <a:solidFill>
                <a:srgbClr val="0070C0"/>
              </a:solidFill>
              <a:latin typeface="Garamond" panose="02020404030301010803" pitchFamily="18" charset="0"/>
            </a:endParaRPr>
          </a:p>
          <a:p>
            <a:pPr algn="just"/>
            <a:r>
              <a:rPr lang="en-US" sz="4000" b="1" dirty="0">
                <a:solidFill>
                  <a:srgbClr val="0070C0"/>
                </a:solidFill>
                <a:latin typeface="Garamond" panose="02020404030301010803" pitchFamily="18" charset="0"/>
              </a:rPr>
              <a:t>String str="hello";        </a:t>
            </a:r>
          </a:p>
          <a:p>
            <a:pPr algn="just"/>
            <a:r>
              <a:rPr lang="en-US" sz="4000" b="1" dirty="0" err="1">
                <a:solidFill>
                  <a:srgbClr val="0070C0"/>
                </a:solidFill>
                <a:latin typeface="Garamond" panose="02020404030301010803" pitchFamily="18" charset="0"/>
              </a:rPr>
              <a:t>System.out.println</a:t>
            </a:r>
            <a:r>
              <a:rPr lang="en-US" sz="4000" b="1" dirty="0">
                <a:solidFill>
                  <a:srgbClr val="0070C0"/>
                </a:solidFill>
                <a:latin typeface="Garamond" panose="02020404030301010803" pitchFamily="18" charset="0"/>
              </a:rPr>
              <a:t>(</a:t>
            </a:r>
            <a:r>
              <a:rPr lang="en-US" sz="4000" b="1" dirty="0" err="1">
                <a:solidFill>
                  <a:srgbClr val="0070C0"/>
                </a:solidFill>
                <a:latin typeface="Garamond" panose="02020404030301010803" pitchFamily="18" charset="0"/>
              </a:rPr>
              <a:t>str.equalsIgnoreCase</a:t>
            </a:r>
            <a:r>
              <a:rPr lang="en-US" sz="4000" b="1" dirty="0">
                <a:solidFill>
                  <a:srgbClr val="0070C0"/>
                </a:solidFill>
                <a:latin typeface="Garamond" panose="02020404030301010803" pitchFamily="18" charset="0"/>
              </a:rPr>
              <a:t>(“</a:t>
            </a:r>
            <a:r>
              <a:rPr lang="en-US" sz="4000" b="1" dirty="0">
                <a:solidFill>
                  <a:srgbClr val="C00000"/>
                </a:solidFill>
                <a:latin typeface="Garamond" panose="02020404030301010803" pitchFamily="18" charset="0"/>
              </a:rPr>
              <a:t>H</a:t>
            </a:r>
            <a:r>
              <a:rPr lang="en-US" sz="4000" b="1" dirty="0">
                <a:solidFill>
                  <a:srgbClr val="0070C0"/>
                </a:solidFill>
                <a:latin typeface="Garamond" panose="02020404030301010803" pitchFamily="18" charset="0"/>
              </a:rPr>
              <a:t>ello"));//return true</a:t>
            </a:r>
          </a:p>
          <a:p>
            <a:pPr lvl="3" algn="just"/>
            <a:endParaRPr lang="en-US" sz="4000" b="1" dirty="0">
              <a:solidFill>
                <a:srgbClr val="0070C0"/>
              </a:solidFill>
              <a:latin typeface="Garamond" panose="02020404030301010803" pitchFamily="18" charset="0"/>
            </a:endParaRPr>
          </a:p>
          <a:p>
            <a:pPr algn="just"/>
            <a:endParaRPr lang="en-US" sz="3600" dirty="0">
              <a:latin typeface="Garamond" panose="02020404030301010803" pitchFamily="18" charset="0"/>
            </a:endParaRPr>
          </a:p>
        </p:txBody>
      </p:sp>
    </p:spTree>
    <p:extLst>
      <p:ext uri="{BB962C8B-B14F-4D97-AF65-F5344CB8AC3E}">
        <p14:creationId xmlns:p14="http://schemas.microsoft.com/office/powerpoint/2010/main" val="3466030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8" name="Google Shape;248;p13"/>
          <p:cNvSpPr txBox="1"/>
          <p:nvPr/>
        </p:nvSpPr>
        <p:spPr>
          <a:xfrm>
            <a:off x="3311352" y="2123891"/>
            <a:ext cx="11557284" cy="4909222"/>
          </a:xfrm>
          <a:prstGeom prst="rect">
            <a:avLst/>
          </a:prstGeom>
          <a:noFill/>
          <a:ln>
            <a:noFill/>
          </a:ln>
        </p:spPr>
        <p:txBody>
          <a:bodyPr spcFirstLastPara="1" wrap="square" lIns="0" tIns="17138" rIns="0" bIns="0" anchor="t" anchorCtr="0">
            <a:spAutoFit/>
          </a:bodyPr>
          <a:lstStyle/>
          <a:p>
            <a:pPr marL="704850" marR="7620" indent="-685800">
              <a:lnSpc>
                <a:spcPct val="126899"/>
              </a:lnSpc>
            </a:pPr>
            <a:r>
              <a:rPr lang="en-US" sz="3600" b="1" dirty="0" err="1">
                <a:solidFill>
                  <a:schemeClr val="dk1"/>
                </a:solidFill>
                <a:latin typeface="Garamond" panose="02020404030301010803" pitchFamily="18" charset="0"/>
                <a:ea typeface="Times New Roman"/>
                <a:cs typeface="Times New Roman"/>
                <a:sym typeface="Times New Roman"/>
              </a:rPr>
              <a:t>startsWith</a:t>
            </a:r>
            <a:r>
              <a:rPr lang="en-US" sz="3600" b="1" dirty="0">
                <a:solidFill>
                  <a:schemeClr val="dk1"/>
                </a:solidFill>
                <a:latin typeface="Garamond" panose="02020404030301010803" pitchFamily="18" charset="0"/>
                <a:ea typeface="Times New Roman"/>
                <a:cs typeface="Times New Roman"/>
                <a:sym typeface="Times New Roman"/>
              </a:rPr>
              <a:t>() – </a:t>
            </a:r>
            <a:r>
              <a:rPr lang="en-US" sz="3600" dirty="0">
                <a:solidFill>
                  <a:schemeClr val="dk1"/>
                </a:solidFill>
                <a:latin typeface="Garamond" panose="02020404030301010803" pitchFamily="18" charset="0"/>
                <a:ea typeface="Times New Roman"/>
                <a:cs typeface="Times New Roman"/>
                <a:sym typeface="Times New Roman"/>
              </a:rPr>
              <a:t>Tests if this string starts with the specified prefix.  </a:t>
            </a:r>
            <a:r>
              <a:rPr lang="en-US" sz="3600" dirty="0">
                <a:solidFill>
                  <a:schemeClr val="dk1"/>
                </a:solidFill>
                <a:latin typeface="Garamond" panose="02020404030301010803" pitchFamily="18" charset="0"/>
                <a:ea typeface="Courier New"/>
                <a:cs typeface="Courier New"/>
                <a:sym typeface="Courier New"/>
              </a:rPr>
              <a:t>public </a:t>
            </a:r>
            <a:r>
              <a:rPr lang="en-US" sz="3600" dirty="0" err="1">
                <a:solidFill>
                  <a:schemeClr val="dk1"/>
                </a:solidFill>
                <a:latin typeface="Garamond" panose="02020404030301010803" pitchFamily="18" charset="0"/>
                <a:ea typeface="Courier New"/>
                <a:cs typeface="Courier New"/>
                <a:sym typeface="Courier New"/>
              </a:rPr>
              <a:t>boolean</a:t>
            </a:r>
            <a:r>
              <a:rPr lang="en-US" sz="3600" dirty="0">
                <a:solidFill>
                  <a:schemeClr val="dk1"/>
                </a:solidFill>
                <a:latin typeface="Garamond" panose="02020404030301010803" pitchFamily="18" charset="0"/>
                <a:ea typeface="Courier New"/>
                <a:cs typeface="Courier New"/>
                <a:sym typeface="Courier New"/>
              </a:rPr>
              <a:t> </a:t>
            </a:r>
            <a:r>
              <a:rPr lang="en-US" sz="3600" b="1" dirty="0" err="1">
                <a:solidFill>
                  <a:schemeClr val="dk1"/>
                </a:solidFill>
                <a:latin typeface="Garamond" panose="02020404030301010803" pitchFamily="18" charset="0"/>
                <a:ea typeface="Courier New"/>
                <a:cs typeface="Courier New"/>
                <a:sym typeface="Courier New"/>
              </a:rPr>
              <a:t>startsWith</a:t>
            </a:r>
            <a:r>
              <a:rPr lang="en-US" sz="3600" dirty="0">
                <a:solidFill>
                  <a:schemeClr val="dk1"/>
                </a:solidFill>
                <a:latin typeface="Garamond" panose="02020404030301010803" pitchFamily="18" charset="0"/>
                <a:ea typeface="Courier New"/>
                <a:cs typeface="Courier New"/>
                <a:sym typeface="Courier New"/>
              </a:rPr>
              <a:t>(String prefix)  "January".</a:t>
            </a:r>
            <a:r>
              <a:rPr lang="en-US" sz="3600" dirty="0" err="1">
                <a:solidFill>
                  <a:srgbClr val="FF0000"/>
                </a:solidFill>
                <a:latin typeface="Garamond" panose="02020404030301010803" pitchFamily="18" charset="0"/>
                <a:ea typeface="Courier New"/>
                <a:cs typeface="Courier New"/>
                <a:sym typeface="Courier New"/>
              </a:rPr>
              <a:t>startsWith</a:t>
            </a:r>
            <a:r>
              <a:rPr lang="en-US" sz="3600" dirty="0">
                <a:solidFill>
                  <a:schemeClr val="dk1"/>
                </a:solidFill>
                <a:latin typeface="Garamond" panose="02020404030301010803" pitchFamily="18" charset="0"/>
                <a:ea typeface="Courier New"/>
                <a:cs typeface="Courier New"/>
                <a:sym typeface="Courier New"/>
              </a:rPr>
              <a:t>("Jan"); // true</a:t>
            </a:r>
            <a:endParaRPr sz="3600" dirty="0">
              <a:solidFill>
                <a:schemeClr val="dk1"/>
              </a:solidFill>
              <a:latin typeface="Garamond" panose="02020404030301010803" pitchFamily="18" charset="0"/>
              <a:ea typeface="Courier New"/>
              <a:cs typeface="Courier New"/>
              <a:sym typeface="Courier New"/>
            </a:endParaRPr>
          </a:p>
          <a:p>
            <a:pPr>
              <a:spcBef>
                <a:spcPts val="8"/>
              </a:spcBef>
            </a:pPr>
            <a:endParaRPr sz="3600" dirty="0">
              <a:solidFill>
                <a:schemeClr val="dk1"/>
              </a:solidFill>
              <a:latin typeface="Garamond" panose="02020404030301010803" pitchFamily="18" charset="0"/>
              <a:ea typeface="Courier New"/>
              <a:cs typeface="Courier New"/>
              <a:sym typeface="Courier New"/>
            </a:endParaRPr>
          </a:p>
          <a:p>
            <a:pPr marL="365760" marR="339089" indent="-347663">
              <a:lnSpc>
                <a:spcPct val="134200"/>
              </a:lnSpc>
            </a:pPr>
            <a:r>
              <a:rPr lang="en-US" sz="3600" b="1" dirty="0" err="1">
                <a:solidFill>
                  <a:schemeClr val="dk1"/>
                </a:solidFill>
                <a:latin typeface="Garamond" panose="02020404030301010803" pitchFamily="18" charset="0"/>
                <a:ea typeface="Times New Roman"/>
                <a:cs typeface="Times New Roman"/>
                <a:sym typeface="Times New Roman"/>
              </a:rPr>
              <a:t>endsWith</a:t>
            </a:r>
            <a:r>
              <a:rPr lang="en-US" sz="3600" b="1" dirty="0">
                <a:solidFill>
                  <a:schemeClr val="dk1"/>
                </a:solidFill>
                <a:latin typeface="Garamond" panose="02020404030301010803" pitchFamily="18" charset="0"/>
                <a:ea typeface="Times New Roman"/>
                <a:cs typeface="Times New Roman"/>
                <a:sym typeface="Times New Roman"/>
              </a:rPr>
              <a:t>() - </a:t>
            </a:r>
            <a:r>
              <a:rPr lang="en-US" sz="3600" dirty="0">
                <a:solidFill>
                  <a:schemeClr val="dk1"/>
                </a:solidFill>
                <a:latin typeface="Garamond" panose="02020404030301010803" pitchFamily="18" charset="0"/>
                <a:ea typeface="Times New Roman"/>
                <a:cs typeface="Times New Roman"/>
                <a:sym typeface="Times New Roman"/>
              </a:rPr>
              <a:t>Tests if this string ends with the specified suffix.  </a:t>
            </a:r>
            <a:r>
              <a:rPr lang="en-US" sz="3600" dirty="0">
                <a:solidFill>
                  <a:schemeClr val="dk1"/>
                </a:solidFill>
                <a:latin typeface="Garamond" panose="02020404030301010803" pitchFamily="18" charset="0"/>
                <a:ea typeface="Courier New"/>
                <a:cs typeface="Courier New"/>
                <a:sym typeface="Courier New"/>
              </a:rPr>
              <a:t>public </a:t>
            </a:r>
            <a:r>
              <a:rPr lang="en-US" sz="3600" dirty="0" err="1">
                <a:solidFill>
                  <a:schemeClr val="dk1"/>
                </a:solidFill>
                <a:latin typeface="Garamond" panose="02020404030301010803" pitchFamily="18" charset="0"/>
                <a:ea typeface="Courier New"/>
                <a:cs typeface="Courier New"/>
                <a:sym typeface="Courier New"/>
              </a:rPr>
              <a:t>boolean</a:t>
            </a:r>
            <a:r>
              <a:rPr lang="en-US" sz="3600" dirty="0">
                <a:solidFill>
                  <a:schemeClr val="dk1"/>
                </a:solidFill>
                <a:latin typeface="Garamond" panose="02020404030301010803" pitchFamily="18" charset="0"/>
                <a:ea typeface="Courier New"/>
                <a:cs typeface="Courier New"/>
                <a:sym typeface="Courier New"/>
              </a:rPr>
              <a:t> </a:t>
            </a:r>
            <a:r>
              <a:rPr lang="en-US" sz="3600" dirty="0" err="1">
                <a:solidFill>
                  <a:schemeClr val="dk1"/>
                </a:solidFill>
                <a:latin typeface="Garamond" panose="02020404030301010803" pitchFamily="18" charset="0"/>
                <a:ea typeface="Courier New"/>
                <a:cs typeface="Courier New"/>
                <a:sym typeface="Courier New"/>
              </a:rPr>
              <a:t>endsWith</a:t>
            </a:r>
            <a:r>
              <a:rPr lang="en-US" sz="3600" dirty="0">
                <a:solidFill>
                  <a:schemeClr val="dk1"/>
                </a:solidFill>
                <a:latin typeface="Garamond" panose="02020404030301010803" pitchFamily="18" charset="0"/>
                <a:ea typeface="Courier New"/>
                <a:cs typeface="Courier New"/>
                <a:sym typeface="Courier New"/>
              </a:rPr>
              <a:t>(String suffix)  "January".</a:t>
            </a:r>
            <a:r>
              <a:rPr lang="en-US" sz="3600" dirty="0" err="1">
                <a:solidFill>
                  <a:srgbClr val="FF0000"/>
                </a:solidFill>
                <a:latin typeface="Garamond" panose="02020404030301010803" pitchFamily="18" charset="0"/>
                <a:ea typeface="Courier New"/>
                <a:cs typeface="Courier New"/>
                <a:sym typeface="Courier New"/>
              </a:rPr>
              <a:t>endsWith</a:t>
            </a:r>
            <a:r>
              <a:rPr lang="en-US" sz="3600" dirty="0">
                <a:solidFill>
                  <a:schemeClr val="dk1"/>
                </a:solidFill>
                <a:latin typeface="Garamond" panose="02020404030301010803" pitchFamily="18" charset="0"/>
                <a:ea typeface="Courier New"/>
                <a:cs typeface="Courier New"/>
                <a:sym typeface="Courier New"/>
              </a:rPr>
              <a:t>("</a:t>
            </a:r>
            <a:r>
              <a:rPr lang="en-US" sz="3600" dirty="0" err="1">
                <a:solidFill>
                  <a:schemeClr val="dk1"/>
                </a:solidFill>
                <a:latin typeface="Garamond" panose="02020404030301010803" pitchFamily="18" charset="0"/>
                <a:ea typeface="Courier New"/>
                <a:cs typeface="Courier New"/>
                <a:sym typeface="Courier New"/>
              </a:rPr>
              <a:t>ry</a:t>
            </a:r>
            <a:r>
              <a:rPr lang="en-US" sz="3600" dirty="0">
                <a:solidFill>
                  <a:schemeClr val="dk1"/>
                </a:solidFill>
                <a:latin typeface="Garamond" panose="02020404030301010803" pitchFamily="18" charset="0"/>
                <a:ea typeface="Courier New"/>
                <a:cs typeface="Courier New"/>
                <a:sym typeface="Courier New"/>
              </a:rPr>
              <a:t>"); // true</a:t>
            </a:r>
            <a:endParaRPr sz="3600" dirty="0">
              <a:solidFill>
                <a:schemeClr val="dk1"/>
              </a:solidFill>
              <a:latin typeface="Garamond" panose="02020404030301010803" pitchFamily="18" charset="0"/>
              <a:ea typeface="Courier New"/>
              <a:cs typeface="Courier New"/>
              <a:sym typeface="Courier New"/>
            </a:endParaRPr>
          </a:p>
        </p:txBody>
      </p:sp>
      <p:sp>
        <p:nvSpPr>
          <p:cNvPr id="2" name="Freeform 4">
            <a:extLst>
              <a:ext uri="{FF2B5EF4-FFF2-40B4-BE49-F238E27FC236}">
                <a16:creationId xmlns:a16="http://schemas.microsoft.com/office/drawing/2014/main" id="{46F32C5D-9A28-2A4D-D49C-DD7A6C0566D8}"/>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 name="Group 2">
            <a:extLst>
              <a:ext uri="{FF2B5EF4-FFF2-40B4-BE49-F238E27FC236}">
                <a16:creationId xmlns:a16="http://schemas.microsoft.com/office/drawing/2014/main" id="{D8EC0DD0-D3A2-4750-B131-1EC0E1A76D12}"/>
              </a:ext>
            </a:extLst>
          </p:cNvPr>
          <p:cNvGrpSpPr/>
          <p:nvPr/>
        </p:nvGrpSpPr>
        <p:grpSpPr>
          <a:xfrm>
            <a:off x="2286000" y="360687"/>
            <a:ext cx="12954000" cy="1316039"/>
            <a:chOff x="8135915" y="3122709"/>
            <a:chExt cx="8545217" cy="2196041"/>
          </a:xfrm>
        </p:grpSpPr>
        <p:grpSp>
          <p:nvGrpSpPr>
            <p:cNvPr id="4" name="Group 3">
              <a:extLst>
                <a:ext uri="{FF2B5EF4-FFF2-40B4-BE49-F238E27FC236}">
                  <a16:creationId xmlns:a16="http://schemas.microsoft.com/office/drawing/2014/main" id="{41282380-74B2-2B41-2CED-B28361B494CD}"/>
                </a:ext>
              </a:extLst>
            </p:cNvPr>
            <p:cNvGrpSpPr/>
            <p:nvPr/>
          </p:nvGrpSpPr>
          <p:grpSpPr>
            <a:xfrm>
              <a:off x="8437054" y="3122709"/>
              <a:ext cx="8244078" cy="2196041"/>
              <a:chOff x="0" y="0"/>
              <a:chExt cx="2171280" cy="578381"/>
            </a:xfrm>
          </p:grpSpPr>
          <p:sp>
            <p:nvSpPr>
              <p:cNvPr id="6" name="Freeform 4">
                <a:extLst>
                  <a:ext uri="{FF2B5EF4-FFF2-40B4-BE49-F238E27FC236}">
                    <a16:creationId xmlns:a16="http://schemas.microsoft.com/office/drawing/2014/main" id="{84531A22-CF01-156C-9692-E654D5E52E5F}"/>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7" name="TextBox 5">
                <a:extLst>
                  <a:ext uri="{FF2B5EF4-FFF2-40B4-BE49-F238E27FC236}">
                    <a16:creationId xmlns:a16="http://schemas.microsoft.com/office/drawing/2014/main" id="{5F6BF3BB-FF1A-6830-4493-589715190CEA}"/>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5" name="TextBox 19">
              <a:extLst>
                <a:ext uri="{FF2B5EF4-FFF2-40B4-BE49-F238E27FC236}">
                  <a16:creationId xmlns:a16="http://schemas.microsoft.com/office/drawing/2014/main" id="{49879ADC-D78F-FD9D-CC67-2497AE75BCC2}"/>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4" name="Google Shape;254;p14"/>
          <p:cNvSpPr txBox="1"/>
          <p:nvPr/>
        </p:nvSpPr>
        <p:spPr>
          <a:xfrm>
            <a:off x="2879304" y="1687116"/>
            <a:ext cx="12549423" cy="6770741"/>
          </a:xfrm>
          <a:prstGeom prst="rect">
            <a:avLst/>
          </a:prstGeom>
          <a:noFill/>
          <a:ln>
            <a:noFill/>
          </a:ln>
        </p:spPr>
        <p:txBody>
          <a:bodyPr spcFirstLastPara="1" wrap="square" lIns="0" tIns="132375" rIns="0" bIns="0" anchor="t" anchorCtr="0">
            <a:spAutoFit/>
          </a:bodyPr>
          <a:lstStyle/>
          <a:p>
            <a:pPr marL="19050"/>
            <a:r>
              <a:rPr lang="en-US" sz="3200" b="1" dirty="0" err="1">
                <a:solidFill>
                  <a:schemeClr val="dk1"/>
                </a:solidFill>
                <a:latin typeface="Garamond" panose="02020404030301010803" pitchFamily="18" charset="0"/>
                <a:ea typeface="Times New Roman"/>
                <a:cs typeface="Times New Roman"/>
                <a:sym typeface="Times New Roman"/>
              </a:rPr>
              <a:t>compareTo</a:t>
            </a:r>
            <a:r>
              <a:rPr lang="en-US" sz="3200" b="1" dirty="0">
                <a:solidFill>
                  <a:schemeClr val="dk1"/>
                </a:solidFill>
                <a:latin typeface="Garamond" panose="02020404030301010803" pitchFamily="18" charset="0"/>
                <a:ea typeface="Times New Roman"/>
                <a:cs typeface="Times New Roman"/>
                <a:sym typeface="Times New Roman"/>
              </a:rPr>
              <a:t>() - </a:t>
            </a:r>
            <a:r>
              <a:rPr lang="en-US" sz="3200" dirty="0">
                <a:solidFill>
                  <a:schemeClr val="dk1"/>
                </a:solidFill>
                <a:latin typeface="Garamond" panose="02020404030301010803" pitchFamily="18" charset="0"/>
                <a:ea typeface="Times New Roman"/>
                <a:cs typeface="Times New Roman"/>
                <a:sym typeface="Times New Roman"/>
              </a:rPr>
              <a:t>Compares two strings and to know which string is bigger or smaller</a:t>
            </a:r>
            <a:endParaRPr sz="3200" dirty="0">
              <a:solidFill>
                <a:schemeClr val="dk1"/>
              </a:solidFill>
              <a:latin typeface="Garamond" panose="02020404030301010803" pitchFamily="18" charset="0"/>
              <a:ea typeface="Times New Roman"/>
              <a:cs typeface="Times New Roman"/>
              <a:sym typeface="Times New Roman"/>
            </a:endParaRPr>
          </a:p>
          <a:p>
            <a:pPr marL="1134428" indent="-430529">
              <a:spcBef>
                <a:spcPts val="900"/>
              </a:spcBef>
              <a:buClr>
                <a:srgbClr val="00AFEF"/>
              </a:buClr>
              <a:buSzPts val="2000"/>
              <a:buFont typeface="Noto Sans Symbols"/>
              <a:buChar char="▪"/>
            </a:pPr>
            <a:r>
              <a:rPr lang="en-US" sz="3200" dirty="0">
                <a:solidFill>
                  <a:schemeClr val="dk1"/>
                </a:solidFill>
                <a:latin typeface="Garamond" panose="02020404030301010803" pitchFamily="18" charset="0"/>
                <a:ea typeface="Times New Roman"/>
                <a:cs typeface="Times New Roman"/>
                <a:sym typeface="Times New Roman"/>
              </a:rPr>
              <a:t>We will get a negative integer, if this String object is less than the argument string</a:t>
            </a:r>
            <a:endParaRPr sz="3200" dirty="0">
              <a:latin typeface="Garamond" panose="02020404030301010803" pitchFamily="18" charset="0"/>
            </a:endParaRPr>
          </a:p>
          <a:p>
            <a:pPr marL="1134428" indent="-430529">
              <a:spcBef>
                <a:spcPts val="900"/>
              </a:spcBef>
              <a:buClr>
                <a:srgbClr val="00AFEF"/>
              </a:buClr>
              <a:buSzPts val="2000"/>
              <a:buFont typeface="Noto Sans Symbols"/>
              <a:buChar char="▪"/>
            </a:pPr>
            <a:r>
              <a:rPr lang="en-US" sz="3200" dirty="0">
                <a:solidFill>
                  <a:schemeClr val="dk1"/>
                </a:solidFill>
                <a:latin typeface="Garamond" panose="02020404030301010803" pitchFamily="18" charset="0"/>
                <a:ea typeface="Times New Roman"/>
                <a:cs typeface="Times New Roman"/>
                <a:sym typeface="Times New Roman"/>
              </a:rPr>
              <a:t>We will get a positive integer if this String object is greater than the argument string.</a:t>
            </a:r>
            <a:endParaRPr sz="3200" dirty="0">
              <a:latin typeface="Garamond" panose="02020404030301010803" pitchFamily="18" charset="0"/>
            </a:endParaRPr>
          </a:p>
          <a:p>
            <a:pPr marL="1134428" indent="-430529">
              <a:spcBef>
                <a:spcPts val="900"/>
              </a:spcBef>
              <a:buClr>
                <a:srgbClr val="00AFEF"/>
              </a:buClr>
              <a:buSzPts val="2000"/>
              <a:buFont typeface="Noto Sans Symbols"/>
              <a:buChar char="▪"/>
            </a:pPr>
            <a:r>
              <a:rPr lang="en-US" sz="3200" dirty="0">
                <a:solidFill>
                  <a:schemeClr val="dk1"/>
                </a:solidFill>
                <a:latin typeface="Garamond" panose="02020404030301010803" pitchFamily="18" charset="0"/>
                <a:ea typeface="Times New Roman"/>
                <a:cs typeface="Times New Roman"/>
                <a:sym typeface="Times New Roman"/>
              </a:rPr>
              <a:t>We will get a return value 0(zero), if these strings are equal.</a:t>
            </a:r>
            <a:endParaRPr sz="3200" dirty="0">
              <a:latin typeface="Garamond" panose="02020404030301010803" pitchFamily="18" charset="0"/>
            </a:endParaRPr>
          </a:p>
          <a:p>
            <a:pPr>
              <a:spcBef>
                <a:spcPts val="30"/>
              </a:spcBef>
            </a:pPr>
            <a:endParaRPr sz="3200" dirty="0">
              <a:solidFill>
                <a:schemeClr val="dk1"/>
              </a:solidFill>
              <a:latin typeface="Garamond" panose="02020404030301010803" pitchFamily="18" charset="0"/>
              <a:ea typeface="Times New Roman"/>
              <a:cs typeface="Times New Roman"/>
              <a:sym typeface="Times New Roman"/>
            </a:endParaRPr>
          </a:p>
          <a:p>
            <a:pPr marL="365760" marR="4067175">
              <a:lnSpc>
                <a:spcPct val="127800"/>
              </a:lnSpc>
            </a:pPr>
            <a:r>
              <a:rPr lang="en-US" sz="3200" dirty="0">
                <a:solidFill>
                  <a:schemeClr val="dk1"/>
                </a:solidFill>
                <a:latin typeface="Garamond" panose="02020404030301010803" pitchFamily="18" charset="0"/>
                <a:ea typeface="Courier New"/>
                <a:cs typeface="Courier New"/>
                <a:sym typeface="Courier New"/>
              </a:rPr>
              <a:t>public int </a:t>
            </a:r>
            <a:r>
              <a:rPr lang="en-US" sz="3200" dirty="0" err="1">
                <a:solidFill>
                  <a:srgbClr val="FF0000"/>
                </a:solidFill>
                <a:latin typeface="Garamond" panose="02020404030301010803" pitchFamily="18" charset="0"/>
                <a:ea typeface="Courier New"/>
                <a:cs typeface="Courier New"/>
                <a:sym typeface="Courier New"/>
              </a:rPr>
              <a:t>compareTo</a:t>
            </a:r>
            <a:r>
              <a:rPr lang="en-US" sz="3200" dirty="0">
                <a:solidFill>
                  <a:schemeClr val="dk1"/>
                </a:solidFill>
                <a:latin typeface="Garamond" panose="02020404030301010803" pitchFamily="18" charset="0"/>
                <a:ea typeface="Courier New"/>
                <a:cs typeface="Courier New"/>
                <a:sym typeface="Courier New"/>
              </a:rPr>
              <a:t>(String str)</a:t>
            </a:r>
            <a:endParaRPr sz="3200" dirty="0">
              <a:latin typeface="Garamond" panose="02020404030301010803" pitchFamily="18" charset="0"/>
            </a:endParaRPr>
          </a:p>
          <a:p>
            <a:r>
              <a:rPr lang="en-US" sz="3200" dirty="0">
                <a:solidFill>
                  <a:schemeClr val="dk1"/>
                </a:solidFill>
                <a:latin typeface="Garamond" panose="02020404030301010803" pitchFamily="18" charset="0"/>
                <a:ea typeface="Courier New"/>
                <a:cs typeface="Courier New"/>
                <a:sym typeface="Courier New"/>
              </a:rPr>
              <a:t> public int </a:t>
            </a:r>
            <a:r>
              <a:rPr lang="en-US" sz="3200" dirty="0" err="1">
                <a:solidFill>
                  <a:srgbClr val="FF0000"/>
                </a:solidFill>
                <a:latin typeface="Garamond" panose="02020404030301010803" pitchFamily="18" charset="0"/>
                <a:ea typeface="Courier New"/>
                <a:cs typeface="Courier New"/>
                <a:sym typeface="Courier New"/>
              </a:rPr>
              <a:t>compareToIgnoreCase</a:t>
            </a:r>
            <a:r>
              <a:rPr lang="en-US" sz="3200" dirty="0">
                <a:solidFill>
                  <a:schemeClr val="dk1"/>
                </a:solidFill>
                <a:latin typeface="Garamond" panose="02020404030301010803" pitchFamily="18" charset="0"/>
                <a:ea typeface="Courier New"/>
                <a:cs typeface="Courier New"/>
                <a:sym typeface="Courier New"/>
              </a:rPr>
              <a:t>(String str)</a:t>
            </a:r>
            <a:endParaRPr sz="3200" dirty="0">
              <a:solidFill>
                <a:schemeClr val="dk1"/>
              </a:solidFill>
              <a:latin typeface="Garamond" panose="02020404030301010803" pitchFamily="18" charset="0"/>
              <a:ea typeface="Courier New"/>
              <a:cs typeface="Courier New"/>
              <a:sym typeface="Courier New"/>
            </a:endParaRPr>
          </a:p>
          <a:p>
            <a:pPr marL="19050" marR="7620">
              <a:spcBef>
                <a:spcPts val="1883"/>
              </a:spcBef>
            </a:pPr>
            <a:r>
              <a:rPr lang="en-US" sz="3200" dirty="0">
                <a:solidFill>
                  <a:schemeClr val="dk1"/>
                </a:solidFill>
                <a:latin typeface="Garamond" panose="02020404030301010803" pitchFamily="18" charset="0"/>
                <a:ea typeface="Times New Roman"/>
                <a:cs typeface="Times New Roman"/>
                <a:sym typeface="Times New Roman"/>
              </a:rPr>
              <a:t>This method is similar to </a:t>
            </a:r>
            <a:r>
              <a:rPr lang="en-US" sz="3200" dirty="0" err="1">
                <a:solidFill>
                  <a:schemeClr val="dk1"/>
                </a:solidFill>
                <a:latin typeface="Garamond" panose="02020404030301010803" pitchFamily="18" charset="0"/>
                <a:ea typeface="Times New Roman"/>
                <a:cs typeface="Times New Roman"/>
                <a:sym typeface="Times New Roman"/>
              </a:rPr>
              <a:t>compareTo</a:t>
            </a:r>
            <a:r>
              <a:rPr lang="en-US" sz="3200" dirty="0">
                <a:solidFill>
                  <a:schemeClr val="dk1"/>
                </a:solidFill>
                <a:latin typeface="Garamond" panose="02020404030301010803" pitchFamily="18" charset="0"/>
                <a:ea typeface="Times New Roman"/>
                <a:cs typeface="Times New Roman"/>
                <a:sym typeface="Times New Roman"/>
              </a:rPr>
              <a:t>() method but this does not take the case of strings into  consideration.</a:t>
            </a:r>
            <a:endParaRPr sz="3200" dirty="0">
              <a:latin typeface="Garamond" panose="02020404030301010803" pitchFamily="18" charset="0"/>
            </a:endParaRPr>
          </a:p>
        </p:txBody>
      </p:sp>
      <p:sp>
        <p:nvSpPr>
          <p:cNvPr id="2" name="Freeform 4">
            <a:extLst>
              <a:ext uri="{FF2B5EF4-FFF2-40B4-BE49-F238E27FC236}">
                <a16:creationId xmlns:a16="http://schemas.microsoft.com/office/drawing/2014/main" id="{EB6D9AB5-5570-80BA-C8D1-82F591495D3F}"/>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 name="Group 2">
            <a:extLst>
              <a:ext uri="{FF2B5EF4-FFF2-40B4-BE49-F238E27FC236}">
                <a16:creationId xmlns:a16="http://schemas.microsoft.com/office/drawing/2014/main" id="{98395C78-6ABD-6B45-1747-DD4A21F8245E}"/>
              </a:ext>
            </a:extLst>
          </p:cNvPr>
          <p:cNvGrpSpPr/>
          <p:nvPr/>
        </p:nvGrpSpPr>
        <p:grpSpPr>
          <a:xfrm>
            <a:off x="2286000" y="360687"/>
            <a:ext cx="12954000" cy="1316039"/>
            <a:chOff x="8135915" y="3122709"/>
            <a:chExt cx="8545217" cy="2196041"/>
          </a:xfrm>
        </p:grpSpPr>
        <p:grpSp>
          <p:nvGrpSpPr>
            <p:cNvPr id="4" name="Group 3">
              <a:extLst>
                <a:ext uri="{FF2B5EF4-FFF2-40B4-BE49-F238E27FC236}">
                  <a16:creationId xmlns:a16="http://schemas.microsoft.com/office/drawing/2014/main" id="{B4520F0E-3AA4-7950-A917-23EE7BA9A1DE}"/>
                </a:ext>
              </a:extLst>
            </p:cNvPr>
            <p:cNvGrpSpPr/>
            <p:nvPr/>
          </p:nvGrpSpPr>
          <p:grpSpPr>
            <a:xfrm>
              <a:off x="8437054" y="3122709"/>
              <a:ext cx="8244078" cy="2196041"/>
              <a:chOff x="0" y="0"/>
              <a:chExt cx="2171280" cy="578381"/>
            </a:xfrm>
          </p:grpSpPr>
          <p:sp>
            <p:nvSpPr>
              <p:cNvPr id="6" name="Freeform 4">
                <a:extLst>
                  <a:ext uri="{FF2B5EF4-FFF2-40B4-BE49-F238E27FC236}">
                    <a16:creationId xmlns:a16="http://schemas.microsoft.com/office/drawing/2014/main" id="{8DADF0E3-C4F2-B49F-BC46-EFF631C36F6A}"/>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7" name="TextBox 5">
                <a:extLst>
                  <a:ext uri="{FF2B5EF4-FFF2-40B4-BE49-F238E27FC236}">
                    <a16:creationId xmlns:a16="http://schemas.microsoft.com/office/drawing/2014/main" id="{B394E906-FF37-60FD-00CF-E8F52781A18B}"/>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5" name="TextBox 19">
              <a:extLst>
                <a:ext uri="{FF2B5EF4-FFF2-40B4-BE49-F238E27FC236}">
                  <a16:creationId xmlns:a16="http://schemas.microsoft.com/office/drawing/2014/main" id="{9EA3CD8B-F97D-C7B3-1AE4-84B3F67CD0EE}"/>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0" name="Google Shape;260;p15"/>
          <p:cNvSpPr txBox="1"/>
          <p:nvPr/>
        </p:nvSpPr>
        <p:spPr>
          <a:xfrm>
            <a:off x="3095329" y="1687117"/>
            <a:ext cx="12514526" cy="6752274"/>
          </a:xfrm>
          <a:prstGeom prst="rect">
            <a:avLst/>
          </a:prstGeom>
          <a:noFill/>
          <a:ln>
            <a:noFill/>
          </a:ln>
        </p:spPr>
        <p:txBody>
          <a:bodyPr spcFirstLastPara="1" wrap="square" lIns="0" tIns="65700" rIns="0" bIns="0" anchor="t" anchorCtr="0">
            <a:spAutoFit/>
          </a:bodyPr>
          <a:lstStyle/>
          <a:p>
            <a:pPr marL="365760" marR="7620" indent="-347663">
              <a:lnSpc>
                <a:spcPct val="88136"/>
              </a:lnSpc>
              <a:buClr>
                <a:srgbClr val="00AFEF"/>
              </a:buClr>
              <a:buSzPts val="2200"/>
              <a:buFont typeface="Noto Sans Symbols"/>
              <a:buChar char="▪"/>
            </a:pPr>
            <a:r>
              <a:rPr lang="en-US" sz="3300" b="1" dirty="0" err="1">
                <a:solidFill>
                  <a:schemeClr val="dk1"/>
                </a:solidFill>
                <a:latin typeface="Garamond" panose="02020404030301010803" pitchFamily="18" charset="0"/>
                <a:ea typeface="Times New Roman"/>
                <a:cs typeface="Times New Roman"/>
                <a:sym typeface="Times New Roman"/>
              </a:rPr>
              <a:t>indexOf</a:t>
            </a:r>
            <a:r>
              <a:rPr lang="en-US" sz="3300" b="1" dirty="0">
                <a:solidFill>
                  <a:schemeClr val="dk1"/>
                </a:solidFill>
                <a:latin typeface="Garamond" panose="02020404030301010803" pitchFamily="18" charset="0"/>
                <a:ea typeface="Times New Roman"/>
                <a:cs typeface="Times New Roman"/>
                <a:sym typeface="Times New Roman"/>
              </a:rPr>
              <a:t> – </a:t>
            </a:r>
            <a:r>
              <a:rPr lang="en-US" sz="3300" dirty="0">
                <a:solidFill>
                  <a:schemeClr val="dk1"/>
                </a:solidFill>
                <a:latin typeface="Garamond" panose="02020404030301010803" pitchFamily="18" charset="0"/>
                <a:ea typeface="Times New Roman"/>
                <a:cs typeface="Times New Roman"/>
                <a:sym typeface="Times New Roman"/>
              </a:rPr>
              <a:t>Searches for the first occurrence of a character or substring. Returns -1 if the  character does not occur</a:t>
            </a:r>
            <a:endParaRPr sz="2700" dirty="0">
              <a:latin typeface="Garamond" panose="02020404030301010803" pitchFamily="18" charset="0"/>
            </a:endParaRPr>
          </a:p>
          <a:p>
            <a:pPr>
              <a:spcBef>
                <a:spcPts val="75"/>
              </a:spcBef>
              <a:buClr>
                <a:srgbClr val="00AFEF"/>
              </a:buClr>
              <a:buSzPts val="2200"/>
            </a:pPr>
            <a:endParaRPr sz="3300" dirty="0">
              <a:solidFill>
                <a:schemeClr val="dk1"/>
              </a:solidFill>
              <a:latin typeface="Garamond" panose="02020404030301010803" pitchFamily="18" charset="0"/>
              <a:ea typeface="Times New Roman"/>
              <a:cs typeface="Times New Roman"/>
              <a:sym typeface="Times New Roman"/>
            </a:endParaRPr>
          </a:p>
          <a:p>
            <a:pPr marL="365760" marR="8573" indent="-347663">
              <a:lnSpc>
                <a:spcPct val="88136"/>
              </a:lnSpc>
              <a:buClr>
                <a:srgbClr val="00AFEF"/>
              </a:buClr>
              <a:buSzPts val="2200"/>
              <a:buFont typeface="Noto Sans Symbols"/>
              <a:buChar char="▪"/>
            </a:pPr>
            <a:r>
              <a:rPr lang="en-US" sz="3300" b="1" dirty="0">
                <a:solidFill>
                  <a:schemeClr val="dk1"/>
                </a:solidFill>
                <a:latin typeface="Garamond" panose="02020404030301010803" pitchFamily="18" charset="0"/>
                <a:ea typeface="Times New Roman"/>
                <a:cs typeface="Times New Roman"/>
                <a:sym typeface="Times New Roman"/>
              </a:rPr>
              <a:t>public int </a:t>
            </a:r>
            <a:r>
              <a:rPr lang="en-US" sz="3300" b="1" dirty="0" err="1">
                <a:solidFill>
                  <a:schemeClr val="dk1"/>
                </a:solidFill>
                <a:latin typeface="Garamond" panose="02020404030301010803" pitchFamily="18" charset="0"/>
                <a:ea typeface="Times New Roman"/>
                <a:cs typeface="Times New Roman"/>
                <a:sym typeface="Times New Roman"/>
              </a:rPr>
              <a:t>indexOf</a:t>
            </a:r>
            <a:r>
              <a:rPr lang="en-US" sz="3300" b="1" dirty="0">
                <a:solidFill>
                  <a:schemeClr val="dk1"/>
                </a:solidFill>
                <a:latin typeface="Garamond" panose="02020404030301010803" pitchFamily="18" charset="0"/>
                <a:ea typeface="Times New Roman"/>
                <a:cs typeface="Times New Roman"/>
                <a:sym typeface="Times New Roman"/>
              </a:rPr>
              <a:t>(int </a:t>
            </a:r>
            <a:r>
              <a:rPr lang="en-US" sz="3300" b="1" dirty="0" err="1">
                <a:solidFill>
                  <a:schemeClr val="dk1"/>
                </a:solidFill>
                <a:latin typeface="Garamond" panose="02020404030301010803" pitchFamily="18" charset="0"/>
                <a:ea typeface="Times New Roman"/>
                <a:cs typeface="Times New Roman"/>
                <a:sym typeface="Times New Roman"/>
              </a:rPr>
              <a:t>ch</a:t>
            </a:r>
            <a:r>
              <a:rPr lang="en-US" sz="3300" b="1" dirty="0">
                <a:solidFill>
                  <a:schemeClr val="dk1"/>
                </a:solidFill>
                <a:latin typeface="Garamond" panose="02020404030301010803" pitchFamily="18" charset="0"/>
                <a:ea typeface="Times New Roman"/>
                <a:cs typeface="Times New Roman"/>
                <a:sym typeface="Times New Roman"/>
              </a:rPr>
              <a:t>)- </a:t>
            </a:r>
            <a:r>
              <a:rPr lang="en-US" sz="3300" dirty="0">
                <a:solidFill>
                  <a:schemeClr val="dk1"/>
                </a:solidFill>
                <a:latin typeface="Garamond" panose="02020404030301010803" pitchFamily="18" charset="0"/>
                <a:ea typeface="Times New Roman"/>
                <a:cs typeface="Times New Roman"/>
                <a:sym typeface="Times New Roman"/>
              </a:rPr>
              <a:t>It searches for the character represented by </a:t>
            </a:r>
            <a:r>
              <a:rPr lang="en-US" sz="3300" dirty="0" err="1">
                <a:solidFill>
                  <a:schemeClr val="dk1"/>
                </a:solidFill>
                <a:latin typeface="Garamond" panose="02020404030301010803" pitchFamily="18" charset="0"/>
                <a:ea typeface="Times New Roman"/>
                <a:cs typeface="Times New Roman"/>
                <a:sym typeface="Times New Roman"/>
              </a:rPr>
              <a:t>ch</a:t>
            </a:r>
            <a:r>
              <a:rPr lang="en-US" sz="3300" dirty="0">
                <a:solidFill>
                  <a:schemeClr val="dk1"/>
                </a:solidFill>
                <a:latin typeface="Garamond" panose="02020404030301010803" pitchFamily="18" charset="0"/>
                <a:ea typeface="Times New Roman"/>
                <a:cs typeface="Times New Roman"/>
                <a:sym typeface="Times New Roman"/>
              </a:rPr>
              <a:t> within this string  and returns the index of first occurrence of this character</a:t>
            </a:r>
            <a:endParaRPr sz="2700" dirty="0">
              <a:latin typeface="Garamond" panose="02020404030301010803" pitchFamily="18" charset="0"/>
            </a:endParaRPr>
          </a:p>
          <a:p>
            <a:pPr>
              <a:spcBef>
                <a:spcPts val="23"/>
              </a:spcBef>
              <a:buClr>
                <a:srgbClr val="00AFEF"/>
              </a:buClr>
              <a:buSzPts val="2200"/>
            </a:pPr>
            <a:endParaRPr sz="3300" dirty="0">
              <a:solidFill>
                <a:schemeClr val="dk1"/>
              </a:solidFill>
              <a:latin typeface="Garamond" panose="02020404030301010803" pitchFamily="18" charset="0"/>
              <a:ea typeface="Times New Roman"/>
              <a:cs typeface="Times New Roman"/>
              <a:sym typeface="Times New Roman"/>
            </a:endParaRPr>
          </a:p>
          <a:p>
            <a:pPr marL="365760" marR="10478" indent="-347663">
              <a:spcBef>
                <a:spcPts val="8"/>
              </a:spcBef>
              <a:buClr>
                <a:srgbClr val="00AFEF"/>
              </a:buClr>
              <a:buSzPts val="2200"/>
              <a:buFont typeface="Noto Sans Symbols"/>
              <a:buChar char="▪"/>
            </a:pPr>
            <a:r>
              <a:rPr lang="en-US" sz="3300" b="1" dirty="0">
                <a:solidFill>
                  <a:schemeClr val="dk1"/>
                </a:solidFill>
                <a:latin typeface="Garamond" panose="02020404030301010803" pitchFamily="18" charset="0"/>
                <a:ea typeface="Times New Roman"/>
                <a:cs typeface="Times New Roman"/>
                <a:sym typeface="Times New Roman"/>
              </a:rPr>
              <a:t>public int </a:t>
            </a:r>
            <a:r>
              <a:rPr lang="en-US" sz="3300" b="1" dirty="0" err="1">
                <a:solidFill>
                  <a:schemeClr val="dk1"/>
                </a:solidFill>
                <a:latin typeface="Garamond" panose="02020404030301010803" pitchFamily="18" charset="0"/>
                <a:ea typeface="Times New Roman"/>
                <a:cs typeface="Times New Roman"/>
                <a:sym typeface="Times New Roman"/>
              </a:rPr>
              <a:t>indexOf</a:t>
            </a:r>
            <a:r>
              <a:rPr lang="en-US" sz="3300" b="1" dirty="0">
                <a:solidFill>
                  <a:schemeClr val="dk1"/>
                </a:solidFill>
                <a:latin typeface="Garamond" panose="02020404030301010803" pitchFamily="18" charset="0"/>
                <a:ea typeface="Times New Roman"/>
                <a:cs typeface="Times New Roman"/>
                <a:sym typeface="Times New Roman"/>
              </a:rPr>
              <a:t>(String str) - </a:t>
            </a:r>
            <a:r>
              <a:rPr lang="en-US" sz="3300" dirty="0">
                <a:solidFill>
                  <a:schemeClr val="dk1"/>
                </a:solidFill>
                <a:latin typeface="Garamond" panose="02020404030301010803" pitchFamily="18" charset="0"/>
                <a:ea typeface="Times New Roman"/>
                <a:cs typeface="Times New Roman"/>
                <a:sym typeface="Times New Roman"/>
              </a:rPr>
              <a:t>It searches for the substring specified by str within this  string and returns the index of first occurrence of this substring</a:t>
            </a:r>
            <a:endParaRPr sz="3300" dirty="0">
              <a:solidFill>
                <a:schemeClr val="dk1"/>
              </a:solidFill>
              <a:latin typeface="Garamond" panose="02020404030301010803" pitchFamily="18" charset="0"/>
              <a:ea typeface="Times New Roman"/>
              <a:cs typeface="Times New Roman"/>
              <a:sym typeface="Times New Roman"/>
            </a:endParaRPr>
          </a:p>
          <a:p>
            <a:pPr>
              <a:spcBef>
                <a:spcPts val="23"/>
              </a:spcBef>
            </a:pPr>
            <a:endParaRPr sz="3300" dirty="0">
              <a:solidFill>
                <a:schemeClr val="dk1"/>
              </a:solidFill>
              <a:latin typeface="Garamond" panose="02020404030301010803" pitchFamily="18" charset="0"/>
              <a:ea typeface="Times New Roman"/>
              <a:cs typeface="Times New Roman"/>
              <a:sym typeface="Times New Roman"/>
            </a:endParaRPr>
          </a:p>
          <a:p>
            <a:pPr marL="365760">
              <a:lnSpc>
                <a:spcPct val="93409"/>
              </a:lnSpc>
            </a:pPr>
            <a:r>
              <a:rPr lang="en-US" sz="3300" dirty="0">
                <a:solidFill>
                  <a:schemeClr val="dk1"/>
                </a:solidFill>
                <a:latin typeface="Garamond" panose="02020404030301010803" pitchFamily="18" charset="0"/>
                <a:ea typeface="Courier New"/>
                <a:cs typeface="Courier New"/>
                <a:sym typeface="Courier New"/>
              </a:rPr>
              <a:t>String str = “How was your day today?”;</a:t>
            </a:r>
            <a:endParaRPr sz="3300" dirty="0">
              <a:solidFill>
                <a:schemeClr val="dk1"/>
              </a:solidFill>
              <a:latin typeface="Garamond" panose="02020404030301010803" pitchFamily="18" charset="0"/>
              <a:ea typeface="Courier New"/>
              <a:cs typeface="Courier New"/>
              <a:sym typeface="Courier New"/>
            </a:endParaRPr>
          </a:p>
          <a:p>
            <a:pPr marL="365760">
              <a:lnSpc>
                <a:spcPct val="88409"/>
              </a:lnSpc>
            </a:pPr>
            <a:r>
              <a:rPr lang="en-US" sz="3300" dirty="0" err="1">
                <a:solidFill>
                  <a:schemeClr val="dk1"/>
                </a:solidFill>
                <a:latin typeface="Garamond" panose="02020404030301010803" pitchFamily="18" charset="0"/>
                <a:ea typeface="Courier New"/>
                <a:cs typeface="Courier New"/>
                <a:sym typeface="Courier New"/>
              </a:rPr>
              <a:t>str.</a:t>
            </a:r>
            <a:r>
              <a:rPr lang="en-US" sz="3300" dirty="0" err="1">
                <a:solidFill>
                  <a:srgbClr val="FF0000"/>
                </a:solidFill>
                <a:latin typeface="Garamond" panose="02020404030301010803" pitchFamily="18" charset="0"/>
                <a:ea typeface="Courier New"/>
                <a:cs typeface="Courier New"/>
                <a:sym typeface="Courier New"/>
              </a:rPr>
              <a:t>indexof</a:t>
            </a:r>
            <a:r>
              <a:rPr lang="en-US" sz="3300" dirty="0">
                <a:solidFill>
                  <a:schemeClr val="dk1"/>
                </a:solidFill>
                <a:latin typeface="Garamond" panose="02020404030301010803" pitchFamily="18" charset="0"/>
                <a:ea typeface="Courier New"/>
                <a:cs typeface="Courier New"/>
                <a:sym typeface="Courier New"/>
              </a:rPr>
              <a:t>(‘t’);</a:t>
            </a:r>
            <a:endParaRPr sz="3300" dirty="0">
              <a:solidFill>
                <a:schemeClr val="dk1"/>
              </a:solidFill>
              <a:latin typeface="Garamond" panose="02020404030301010803" pitchFamily="18" charset="0"/>
              <a:ea typeface="Courier New"/>
              <a:cs typeface="Courier New"/>
              <a:sym typeface="Courier New"/>
            </a:endParaRPr>
          </a:p>
          <a:p>
            <a:pPr marL="365760">
              <a:lnSpc>
                <a:spcPct val="93181"/>
              </a:lnSpc>
            </a:pPr>
            <a:r>
              <a:rPr lang="en-US" sz="3300" dirty="0">
                <a:solidFill>
                  <a:srgbClr val="FF0000"/>
                </a:solidFill>
                <a:latin typeface="Garamond" panose="02020404030301010803" pitchFamily="18" charset="0"/>
                <a:ea typeface="Courier New"/>
                <a:cs typeface="Courier New"/>
                <a:sym typeface="Courier New"/>
              </a:rPr>
              <a:t>str(“was”);</a:t>
            </a:r>
            <a:endParaRPr sz="3300" dirty="0">
              <a:solidFill>
                <a:srgbClr val="FF0000"/>
              </a:solidFill>
              <a:latin typeface="Garamond" panose="02020404030301010803" pitchFamily="18" charset="0"/>
              <a:ea typeface="Courier New"/>
              <a:cs typeface="Courier New"/>
              <a:sym typeface="Courier New"/>
            </a:endParaRPr>
          </a:p>
        </p:txBody>
      </p:sp>
      <p:sp>
        <p:nvSpPr>
          <p:cNvPr id="2" name="Freeform 4">
            <a:extLst>
              <a:ext uri="{FF2B5EF4-FFF2-40B4-BE49-F238E27FC236}">
                <a16:creationId xmlns:a16="http://schemas.microsoft.com/office/drawing/2014/main" id="{0E3771F4-0BC0-3191-30F6-723840FD5FA6}"/>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 name="Group 2">
            <a:extLst>
              <a:ext uri="{FF2B5EF4-FFF2-40B4-BE49-F238E27FC236}">
                <a16:creationId xmlns:a16="http://schemas.microsoft.com/office/drawing/2014/main" id="{3FE2B68E-E02C-9D38-EA96-6A66F326ABC9}"/>
              </a:ext>
            </a:extLst>
          </p:cNvPr>
          <p:cNvGrpSpPr/>
          <p:nvPr/>
        </p:nvGrpSpPr>
        <p:grpSpPr>
          <a:xfrm>
            <a:off x="2286000" y="360687"/>
            <a:ext cx="12954000" cy="1316039"/>
            <a:chOff x="8135915" y="3122709"/>
            <a:chExt cx="8545217" cy="2196041"/>
          </a:xfrm>
        </p:grpSpPr>
        <p:grpSp>
          <p:nvGrpSpPr>
            <p:cNvPr id="4" name="Group 3">
              <a:extLst>
                <a:ext uri="{FF2B5EF4-FFF2-40B4-BE49-F238E27FC236}">
                  <a16:creationId xmlns:a16="http://schemas.microsoft.com/office/drawing/2014/main" id="{5C01C315-4082-F4D8-661C-1A15D8698AB0}"/>
                </a:ext>
              </a:extLst>
            </p:cNvPr>
            <p:cNvGrpSpPr/>
            <p:nvPr/>
          </p:nvGrpSpPr>
          <p:grpSpPr>
            <a:xfrm>
              <a:off x="8437054" y="3122709"/>
              <a:ext cx="8244078" cy="2196041"/>
              <a:chOff x="0" y="0"/>
              <a:chExt cx="2171280" cy="578381"/>
            </a:xfrm>
          </p:grpSpPr>
          <p:sp>
            <p:nvSpPr>
              <p:cNvPr id="6" name="Freeform 4">
                <a:extLst>
                  <a:ext uri="{FF2B5EF4-FFF2-40B4-BE49-F238E27FC236}">
                    <a16:creationId xmlns:a16="http://schemas.microsoft.com/office/drawing/2014/main" id="{2337DB9C-E292-F2A6-993B-6625743234F3}"/>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7" name="TextBox 5">
                <a:extLst>
                  <a:ext uri="{FF2B5EF4-FFF2-40B4-BE49-F238E27FC236}">
                    <a16:creationId xmlns:a16="http://schemas.microsoft.com/office/drawing/2014/main" id="{C1251F56-1897-F54F-42DD-D4D1CDD115DC}"/>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5" name="TextBox 19">
              <a:extLst>
                <a:ext uri="{FF2B5EF4-FFF2-40B4-BE49-F238E27FC236}">
                  <a16:creationId xmlns:a16="http://schemas.microsoft.com/office/drawing/2014/main" id="{EFE16EBF-80F3-6435-FEE5-F14893C2DFE1}"/>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6" name="Google Shape;266;p16"/>
          <p:cNvSpPr txBox="1"/>
          <p:nvPr/>
        </p:nvSpPr>
        <p:spPr>
          <a:xfrm>
            <a:off x="2836545" y="2011153"/>
            <a:ext cx="12680163" cy="6633867"/>
          </a:xfrm>
          <a:prstGeom prst="rect">
            <a:avLst/>
          </a:prstGeom>
          <a:noFill/>
          <a:ln>
            <a:noFill/>
          </a:ln>
        </p:spPr>
        <p:txBody>
          <a:bodyPr spcFirstLastPara="1" wrap="square" lIns="0" tIns="19050" rIns="0" bIns="0" anchor="t" anchorCtr="0">
            <a:spAutoFit/>
          </a:bodyPr>
          <a:lstStyle/>
          <a:p>
            <a:pPr marL="365760" marR="7620" indent="-347663" algn="just">
              <a:buClr>
                <a:srgbClr val="00AFEF"/>
              </a:buClr>
              <a:buSzPts val="2200"/>
              <a:buFont typeface="Noto Sans Symbols"/>
              <a:buChar char="▪"/>
            </a:pPr>
            <a:r>
              <a:rPr lang="en-US" sz="3300" b="1" dirty="0">
                <a:solidFill>
                  <a:schemeClr val="dk1"/>
                </a:solidFill>
                <a:latin typeface="Garamond" panose="02020404030301010803" pitchFamily="18" charset="0"/>
                <a:ea typeface="Times New Roman"/>
                <a:cs typeface="Times New Roman"/>
                <a:sym typeface="Times New Roman"/>
              </a:rPr>
              <a:t>public int </a:t>
            </a:r>
            <a:r>
              <a:rPr lang="en-US" sz="3300" b="1" dirty="0" err="1">
                <a:solidFill>
                  <a:schemeClr val="dk1"/>
                </a:solidFill>
                <a:latin typeface="Garamond" panose="02020404030301010803" pitchFamily="18" charset="0"/>
                <a:ea typeface="Times New Roman"/>
                <a:cs typeface="Times New Roman"/>
                <a:sym typeface="Times New Roman"/>
              </a:rPr>
              <a:t>indexOf</a:t>
            </a:r>
            <a:r>
              <a:rPr lang="en-US" sz="3300" b="1" dirty="0">
                <a:solidFill>
                  <a:schemeClr val="dk1"/>
                </a:solidFill>
                <a:latin typeface="Garamond" panose="02020404030301010803" pitchFamily="18" charset="0"/>
                <a:ea typeface="Times New Roman"/>
                <a:cs typeface="Times New Roman"/>
                <a:sym typeface="Times New Roman"/>
              </a:rPr>
              <a:t>(int </a:t>
            </a:r>
            <a:r>
              <a:rPr lang="en-US" sz="3300" b="1" dirty="0" err="1">
                <a:solidFill>
                  <a:schemeClr val="dk1"/>
                </a:solidFill>
                <a:latin typeface="Garamond" panose="02020404030301010803" pitchFamily="18" charset="0"/>
                <a:ea typeface="Times New Roman"/>
                <a:cs typeface="Times New Roman"/>
                <a:sym typeface="Times New Roman"/>
              </a:rPr>
              <a:t>ch</a:t>
            </a:r>
            <a:r>
              <a:rPr lang="en-US" sz="3300" b="1" dirty="0">
                <a:solidFill>
                  <a:schemeClr val="dk1"/>
                </a:solidFill>
                <a:latin typeface="Garamond" panose="02020404030301010803" pitchFamily="18" charset="0"/>
                <a:ea typeface="Times New Roman"/>
                <a:cs typeface="Times New Roman"/>
                <a:sym typeface="Times New Roman"/>
              </a:rPr>
              <a:t>, int </a:t>
            </a:r>
            <a:r>
              <a:rPr lang="en-US" sz="3300" b="1" dirty="0" err="1">
                <a:solidFill>
                  <a:schemeClr val="dk1"/>
                </a:solidFill>
                <a:latin typeface="Garamond" panose="02020404030301010803" pitchFamily="18" charset="0"/>
                <a:ea typeface="Times New Roman"/>
                <a:cs typeface="Times New Roman"/>
                <a:sym typeface="Times New Roman"/>
              </a:rPr>
              <a:t>fromIndex</a:t>
            </a:r>
            <a:r>
              <a:rPr lang="en-US" sz="3300" b="1" dirty="0">
                <a:solidFill>
                  <a:schemeClr val="dk1"/>
                </a:solidFill>
                <a:latin typeface="Garamond" panose="02020404030301010803" pitchFamily="18" charset="0"/>
                <a:ea typeface="Times New Roman"/>
                <a:cs typeface="Times New Roman"/>
                <a:sym typeface="Times New Roman"/>
              </a:rPr>
              <a:t>)- </a:t>
            </a:r>
            <a:r>
              <a:rPr lang="en-US" sz="3300" dirty="0">
                <a:solidFill>
                  <a:schemeClr val="dk1"/>
                </a:solidFill>
                <a:latin typeface="Garamond" panose="02020404030301010803" pitchFamily="18" charset="0"/>
                <a:ea typeface="Times New Roman"/>
                <a:cs typeface="Times New Roman"/>
                <a:sym typeface="Times New Roman"/>
              </a:rPr>
              <a:t>It searches for the character represented by </a:t>
            </a:r>
            <a:r>
              <a:rPr lang="en-US" sz="3300" dirty="0" err="1">
                <a:solidFill>
                  <a:schemeClr val="dk1"/>
                </a:solidFill>
                <a:latin typeface="Garamond" panose="02020404030301010803" pitchFamily="18" charset="0"/>
                <a:ea typeface="Times New Roman"/>
                <a:cs typeface="Times New Roman"/>
                <a:sym typeface="Times New Roman"/>
              </a:rPr>
              <a:t>ch</a:t>
            </a:r>
            <a:r>
              <a:rPr lang="en-US" sz="3300" dirty="0">
                <a:solidFill>
                  <a:schemeClr val="dk1"/>
                </a:solidFill>
                <a:latin typeface="Garamond" panose="02020404030301010803" pitchFamily="18" charset="0"/>
                <a:ea typeface="Times New Roman"/>
                <a:cs typeface="Times New Roman"/>
                <a:sym typeface="Times New Roman"/>
              </a:rPr>
              <a:t>  within this string and returns the index of first occurrence of this character starting from the  position specified by </a:t>
            </a:r>
            <a:r>
              <a:rPr lang="en-US" sz="3300" dirty="0" err="1">
                <a:solidFill>
                  <a:schemeClr val="dk1"/>
                </a:solidFill>
                <a:latin typeface="Garamond" panose="02020404030301010803" pitchFamily="18" charset="0"/>
                <a:ea typeface="Times New Roman"/>
                <a:cs typeface="Times New Roman"/>
                <a:sym typeface="Times New Roman"/>
              </a:rPr>
              <a:t>fromIndex</a:t>
            </a:r>
            <a:endParaRPr sz="3300" dirty="0">
              <a:solidFill>
                <a:schemeClr val="dk1"/>
              </a:solidFill>
              <a:latin typeface="Garamond" panose="02020404030301010803" pitchFamily="18" charset="0"/>
              <a:ea typeface="Times New Roman"/>
              <a:cs typeface="Times New Roman"/>
              <a:sym typeface="Times New Roman"/>
            </a:endParaRPr>
          </a:p>
          <a:p>
            <a:pPr>
              <a:buClr>
                <a:srgbClr val="00AFEF"/>
              </a:buClr>
              <a:buSzPts val="2200"/>
            </a:pPr>
            <a:endParaRPr sz="3300" dirty="0">
              <a:solidFill>
                <a:schemeClr val="dk1"/>
              </a:solidFill>
              <a:latin typeface="Garamond" panose="02020404030301010803" pitchFamily="18" charset="0"/>
              <a:ea typeface="Times New Roman"/>
              <a:cs typeface="Times New Roman"/>
              <a:sym typeface="Times New Roman"/>
            </a:endParaRPr>
          </a:p>
          <a:p>
            <a:pPr>
              <a:spcBef>
                <a:spcPts val="15"/>
              </a:spcBef>
              <a:buClr>
                <a:srgbClr val="00AFEF"/>
              </a:buClr>
              <a:buSzPts val="2200"/>
            </a:pPr>
            <a:endParaRPr sz="3300" dirty="0">
              <a:solidFill>
                <a:schemeClr val="dk1"/>
              </a:solidFill>
              <a:latin typeface="Garamond" panose="02020404030301010803" pitchFamily="18" charset="0"/>
              <a:ea typeface="Times New Roman"/>
              <a:cs typeface="Times New Roman"/>
              <a:sym typeface="Times New Roman"/>
            </a:endParaRPr>
          </a:p>
          <a:p>
            <a:pPr marL="365760" indent="-347663">
              <a:buClr>
                <a:srgbClr val="00AFEF"/>
              </a:buClr>
              <a:buSzPts val="2200"/>
              <a:buFont typeface="Noto Sans Symbols"/>
              <a:buChar char="▪"/>
            </a:pPr>
            <a:r>
              <a:rPr lang="en-US" sz="3300" b="1" dirty="0">
                <a:solidFill>
                  <a:schemeClr val="dk1"/>
                </a:solidFill>
                <a:latin typeface="Garamond" panose="02020404030301010803" pitchFamily="18" charset="0"/>
                <a:ea typeface="Times New Roman"/>
                <a:cs typeface="Times New Roman"/>
                <a:sym typeface="Times New Roman"/>
              </a:rPr>
              <a:t>public int </a:t>
            </a:r>
            <a:r>
              <a:rPr lang="en-US" sz="3300" b="1" dirty="0" err="1">
                <a:solidFill>
                  <a:schemeClr val="dk1"/>
                </a:solidFill>
                <a:latin typeface="Garamond" panose="02020404030301010803" pitchFamily="18" charset="0"/>
                <a:ea typeface="Times New Roman"/>
                <a:cs typeface="Times New Roman"/>
                <a:sym typeface="Times New Roman"/>
              </a:rPr>
              <a:t>indexOf</a:t>
            </a:r>
            <a:r>
              <a:rPr lang="en-US" sz="3300" b="1" dirty="0">
                <a:solidFill>
                  <a:schemeClr val="dk1"/>
                </a:solidFill>
                <a:latin typeface="Garamond" panose="02020404030301010803" pitchFamily="18" charset="0"/>
                <a:ea typeface="Times New Roman"/>
                <a:cs typeface="Times New Roman"/>
                <a:sym typeface="Times New Roman"/>
              </a:rPr>
              <a:t>(String str, int </a:t>
            </a:r>
            <a:r>
              <a:rPr lang="en-US" sz="3300" b="1" dirty="0" err="1">
                <a:solidFill>
                  <a:schemeClr val="dk1"/>
                </a:solidFill>
                <a:latin typeface="Garamond" panose="02020404030301010803" pitchFamily="18" charset="0"/>
                <a:ea typeface="Times New Roman"/>
                <a:cs typeface="Times New Roman"/>
                <a:sym typeface="Times New Roman"/>
              </a:rPr>
              <a:t>fromIndex</a:t>
            </a:r>
            <a:r>
              <a:rPr lang="en-US" sz="3300" b="1" dirty="0">
                <a:solidFill>
                  <a:schemeClr val="dk1"/>
                </a:solidFill>
                <a:latin typeface="Garamond" panose="02020404030301010803" pitchFamily="18" charset="0"/>
                <a:ea typeface="Times New Roman"/>
                <a:cs typeface="Times New Roman"/>
                <a:sym typeface="Times New Roman"/>
              </a:rPr>
              <a:t>) </a:t>
            </a:r>
            <a:r>
              <a:rPr lang="en-US" sz="3300" dirty="0">
                <a:solidFill>
                  <a:schemeClr val="dk1"/>
                </a:solidFill>
                <a:latin typeface="Garamond" panose="02020404030301010803" pitchFamily="18" charset="0"/>
                <a:ea typeface="Times New Roman"/>
                <a:cs typeface="Times New Roman"/>
                <a:sym typeface="Times New Roman"/>
              </a:rPr>
              <a:t>- Returns the index within this string of the</a:t>
            </a:r>
            <a:endParaRPr sz="2700" dirty="0">
              <a:latin typeface="Garamond" panose="02020404030301010803" pitchFamily="18" charset="0"/>
            </a:endParaRPr>
          </a:p>
          <a:p>
            <a:pPr marL="365760"/>
            <a:r>
              <a:rPr lang="en-US" sz="3300" dirty="0">
                <a:solidFill>
                  <a:schemeClr val="dk1"/>
                </a:solidFill>
                <a:latin typeface="Garamond" panose="02020404030301010803" pitchFamily="18" charset="0"/>
                <a:ea typeface="Times New Roman"/>
                <a:cs typeface="Times New Roman"/>
                <a:sym typeface="Times New Roman"/>
              </a:rPr>
              <a:t>first occurrence of the specified substring, starting at the specified index.</a:t>
            </a:r>
            <a:endParaRPr sz="2700" dirty="0">
              <a:latin typeface="Garamond" panose="02020404030301010803" pitchFamily="18" charset="0"/>
            </a:endParaRPr>
          </a:p>
          <a:p>
            <a:pPr>
              <a:spcBef>
                <a:spcPts val="75"/>
              </a:spcBef>
            </a:pPr>
            <a:endParaRPr sz="3300" dirty="0">
              <a:solidFill>
                <a:schemeClr val="dk1"/>
              </a:solidFill>
              <a:latin typeface="Garamond" panose="02020404030301010803" pitchFamily="18" charset="0"/>
              <a:ea typeface="Times New Roman"/>
              <a:cs typeface="Times New Roman"/>
              <a:sym typeface="Times New Roman"/>
            </a:endParaRPr>
          </a:p>
          <a:p>
            <a:pPr marL="704850"/>
            <a:r>
              <a:rPr lang="en-US" sz="3300" dirty="0">
                <a:solidFill>
                  <a:schemeClr val="dk1"/>
                </a:solidFill>
                <a:latin typeface="Garamond" panose="02020404030301010803" pitchFamily="18" charset="0"/>
                <a:ea typeface="Courier New"/>
                <a:cs typeface="Courier New"/>
                <a:sym typeface="Courier New"/>
              </a:rPr>
              <a:t>String str = “How was your day today?”;</a:t>
            </a:r>
            <a:endParaRPr sz="3300" dirty="0">
              <a:solidFill>
                <a:schemeClr val="dk1"/>
              </a:solidFill>
              <a:latin typeface="Garamond" panose="02020404030301010803" pitchFamily="18" charset="0"/>
              <a:ea typeface="Courier New"/>
              <a:cs typeface="Courier New"/>
              <a:sym typeface="Courier New"/>
            </a:endParaRPr>
          </a:p>
          <a:p>
            <a:pPr marL="704850"/>
            <a:r>
              <a:rPr lang="en-US" sz="3300" dirty="0" err="1">
                <a:solidFill>
                  <a:schemeClr val="dk1"/>
                </a:solidFill>
                <a:latin typeface="Garamond" panose="02020404030301010803" pitchFamily="18" charset="0"/>
                <a:ea typeface="Courier New"/>
                <a:cs typeface="Courier New"/>
                <a:sym typeface="Courier New"/>
              </a:rPr>
              <a:t>str.indexof</a:t>
            </a:r>
            <a:r>
              <a:rPr lang="en-US" sz="3300" dirty="0">
                <a:solidFill>
                  <a:schemeClr val="dk1"/>
                </a:solidFill>
                <a:latin typeface="Garamond" panose="02020404030301010803" pitchFamily="18" charset="0"/>
                <a:ea typeface="Courier New"/>
                <a:cs typeface="Courier New"/>
                <a:sym typeface="Courier New"/>
              </a:rPr>
              <a:t>(‘a’, 6);</a:t>
            </a:r>
            <a:endParaRPr sz="3300" dirty="0">
              <a:solidFill>
                <a:schemeClr val="dk1"/>
              </a:solidFill>
              <a:latin typeface="Garamond" panose="02020404030301010803" pitchFamily="18" charset="0"/>
              <a:ea typeface="Courier New"/>
              <a:cs typeface="Courier New"/>
              <a:sym typeface="Courier New"/>
            </a:endParaRPr>
          </a:p>
          <a:p>
            <a:pPr marL="910590">
              <a:spcBef>
                <a:spcPts val="8"/>
              </a:spcBef>
            </a:pPr>
            <a:r>
              <a:rPr lang="en-US" sz="3300" dirty="0">
                <a:solidFill>
                  <a:schemeClr val="dk1"/>
                </a:solidFill>
                <a:latin typeface="Garamond" panose="02020404030301010803" pitchFamily="18" charset="0"/>
                <a:ea typeface="Courier New"/>
                <a:cs typeface="Courier New"/>
                <a:sym typeface="Courier New"/>
              </a:rPr>
              <a:t>str(“was”, 2);</a:t>
            </a:r>
            <a:endParaRPr sz="3300" dirty="0">
              <a:solidFill>
                <a:schemeClr val="dk1"/>
              </a:solidFill>
              <a:latin typeface="Garamond" panose="02020404030301010803" pitchFamily="18" charset="0"/>
              <a:ea typeface="Courier New"/>
              <a:cs typeface="Courier New"/>
              <a:sym typeface="Courier New"/>
            </a:endParaRPr>
          </a:p>
        </p:txBody>
      </p:sp>
      <p:sp>
        <p:nvSpPr>
          <p:cNvPr id="2" name="Freeform 4">
            <a:extLst>
              <a:ext uri="{FF2B5EF4-FFF2-40B4-BE49-F238E27FC236}">
                <a16:creationId xmlns:a16="http://schemas.microsoft.com/office/drawing/2014/main" id="{C058A66D-B8C0-7AF2-C8FC-0A4EBC7435B8}"/>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 name="Group 2">
            <a:extLst>
              <a:ext uri="{FF2B5EF4-FFF2-40B4-BE49-F238E27FC236}">
                <a16:creationId xmlns:a16="http://schemas.microsoft.com/office/drawing/2014/main" id="{B7406F16-5674-D41F-9513-3096D0E3EF58}"/>
              </a:ext>
            </a:extLst>
          </p:cNvPr>
          <p:cNvGrpSpPr/>
          <p:nvPr/>
        </p:nvGrpSpPr>
        <p:grpSpPr>
          <a:xfrm>
            <a:off x="2286000" y="360687"/>
            <a:ext cx="12954000" cy="1316039"/>
            <a:chOff x="8135915" y="3122709"/>
            <a:chExt cx="8545217" cy="2196041"/>
          </a:xfrm>
        </p:grpSpPr>
        <p:grpSp>
          <p:nvGrpSpPr>
            <p:cNvPr id="4" name="Group 3">
              <a:extLst>
                <a:ext uri="{FF2B5EF4-FFF2-40B4-BE49-F238E27FC236}">
                  <a16:creationId xmlns:a16="http://schemas.microsoft.com/office/drawing/2014/main" id="{71DBF589-8881-6204-ED11-61F3BB1081D8}"/>
                </a:ext>
              </a:extLst>
            </p:cNvPr>
            <p:cNvGrpSpPr/>
            <p:nvPr/>
          </p:nvGrpSpPr>
          <p:grpSpPr>
            <a:xfrm>
              <a:off x="8437054" y="3122709"/>
              <a:ext cx="8244078" cy="2196041"/>
              <a:chOff x="0" y="0"/>
              <a:chExt cx="2171280" cy="578381"/>
            </a:xfrm>
          </p:grpSpPr>
          <p:sp>
            <p:nvSpPr>
              <p:cNvPr id="6" name="Freeform 4">
                <a:extLst>
                  <a:ext uri="{FF2B5EF4-FFF2-40B4-BE49-F238E27FC236}">
                    <a16:creationId xmlns:a16="http://schemas.microsoft.com/office/drawing/2014/main" id="{D5DEB77D-D1FF-CCA6-4358-24AD162AA1DC}"/>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7" name="TextBox 5">
                <a:extLst>
                  <a:ext uri="{FF2B5EF4-FFF2-40B4-BE49-F238E27FC236}">
                    <a16:creationId xmlns:a16="http://schemas.microsoft.com/office/drawing/2014/main" id="{9A965A59-8990-ABB1-9E96-CF504EA31CF9}"/>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5" name="TextBox 19">
              <a:extLst>
                <a:ext uri="{FF2B5EF4-FFF2-40B4-BE49-F238E27FC236}">
                  <a16:creationId xmlns:a16="http://schemas.microsoft.com/office/drawing/2014/main" id="{CFFC5B21-E570-1104-6AD0-85D0290E2BD3}"/>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2"/>
          <p:cNvSpPr txBox="1"/>
          <p:nvPr/>
        </p:nvSpPr>
        <p:spPr>
          <a:xfrm>
            <a:off x="1129401" y="818093"/>
            <a:ext cx="1675194" cy="526170"/>
          </a:xfrm>
          <a:prstGeom prst="rect">
            <a:avLst/>
          </a:prstGeom>
        </p:spPr>
        <p:txBody>
          <a:bodyPr lIns="0" tIns="0" rIns="0" bIns="0" rtlCol="0" anchor="t">
            <a:spAutoFit/>
          </a:bodyPr>
          <a:lstStyle/>
          <a:p>
            <a:pPr algn="ctr">
              <a:lnSpc>
                <a:spcPts val="3022"/>
              </a:lnSpc>
            </a:pPr>
            <a:endParaRPr lang="en-US" sz="6600" dirty="0">
              <a:solidFill>
                <a:srgbClr val="9B2974"/>
              </a:solidFill>
              <a:latin typeface="Garamond" panose="02020404030301010803" pitchFamily="18" charset="0"/>
              <a:ea typeface="Tomorrow"/>
              <a:cs typeface="Tomorrow"/>
              <a:sym typeface="Tomorrow"/>
            </a:endParaRPr>
          </a:p>
        </p:txBody>
      </p:sp>
      <p:grpSp>
        <p:nvGrpSpPr>
          <p:cNvPr id="23" name="Group 3"/>
          <p:cNvGrpSpPr/>
          <p:nvPr/>
        </p:nvGrpSpPr>
        <p:grpSpPr>
          <a:xfrm>
            <a:off x="609600" y="336962"/>
            <a:ext cx="16429890" cy="1289958"/>
            <a:chOff x="0" y="0"/>
            <a:chExt cx="2504753" cy="339742"/>
          </a:xfrm>
        </p:grpSpPr>
        <p:sp>
          <p:nvSpPr>
            <p:cNvPr id="24" name="Freeform 4"/>
            <p:cNvSpPr/>
            <p:nvPr/>
          </p:nvSpPr>
          <p:spPr>
            <a:xfrm>
              <a:off x="0" y="0"/>
              <a:ext cx="2504754" cy="339742"/>
            </a:xfrm>
            <a:custGeom>
              <a:avLst/>
              <a:gdLst/>
              <a:ahLst/>
              <a:cxnLst/>
              <a:rect l="l" t="t" r="r" b="b"/>
              <a:pathLst>
                <a:path w="2504754" h="339742">
                  <a:moveTo>
                    <a:pt x="41517" y="0"/>
                  </a:moveTo>
                  <a:lnTo>
                    <a:pt x="2463236" y="0"/>
                  </a:lnTo>
                  <a:cubicBezTo>
                    <a:pt x="2486166" y="0"/>
                    <a:pt x="2504754" y="18588"/>
                    <a:pt x="2504754" y="41517"/>
                  </a:cubicBezTo>
                  <a:lnTo>
                    <a:pt x="2504754" y="298225"/>
                  </a:lnTo>
                  <a:cubicBezTo>
                    <a:pt x="2504754" y="321154"/>
                    <a:pt x="2486166" y="339742"/>
                    <a:pt x="2463236" y="339742"/>
                  </a:cubicBezTo>
                  <a:lnTo>
                    <a:pt x="41517" y="339742"/>
                  </a:lnTo>
                  <a:cubicBezTo>
                    <a:pt x="18588" y="339742"/>
                    <a:pt x="0" y="321154"/>
                    <a:pt x="0" y="298225"/>
                  </a:cubicBezTo>
                  <a:lnTo>
                    <a:pt x="0" y="41517"/>
                  </a:lnTo>
                  <a:cubicBezTo>
                    <a:pt x="0" y="18588"/>
                    <a:pt x="18588" y="0"/>
                    <a:pt x="41517"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txBody>
            <a:bodyPr/>
            <a:lstStyle/>
            <a:p>
              <a:pPr algn="ctr"/>
              <a:endParaRPr lang="en-IN" sz="6600" dirty="0">
                <a:latin typeface="Garamond" panose="02020404030301010803" pitchFamily="18" charset="0"/>
              </a:endParaRPr>
            </a:p>
          </p:txBody>
        </p:sp>
        <p:sp>
          <p:nvSpPr>
            <p:cNvPr id="25" name="TextBox 5"/>
            <p:cNvSpPr txBox="1"/>
            <p:nvPr/>
          </p:nvSpPr>
          <p:spPr>
            <a:xfrm>
              <a:off x="0" y="-47625"/>
              <a:ext cx="2504753" cy="387367"/>
            </a:xfrm>
            <a:prstGeom prst="rect">
              <a:avLst/>
            </a:prstGeom>
          </p:spPr>
          <p:txBody>
            <a:bodyPr lIns="50800" tIns="50800" rIns="50800" bIns="50800" rtlCol="0" anchor="ctr"/>
            <a:lstStyle/>
            <a:p>
              <a:pPr algn="ctr">
                <a:lnSpc>
                  <a:spcPts val="2659"/>
                </a:lnSpc>
              </a:pPr>
              <a:endParaRPr sz="6600">
                <a:latin typeface="Garamond" panose="02020404030301010803" pitchFamily="18" charset="0"/>
              </a:endParaRPr>
            </a:p>
          </p:txBody>
        </p:sp>
      </p:grpSp>
      <p:sp>
        <p:nvSpPr>
          <p:cNvPr id="26" name="TextBox 18"/>
          <p:cNvSpPr txBox="1"/>
          <p:nvPr/>
        </p:nvSpPr>
        <p:spPr>
          <a:xfrm>
            <a:off x="1510077" y="465484"/>
            <a:ext cx="4662124" cy="1000274"/>
          </a:xfrm>
          <a:prstGeom prst="rect">
            <a:avLst/>
          </a:prstGeom>
        </p:spPr>
        <p:txBody>
          <a:bodyPr wrap="square" lIns="0" tIns="0" rIns="0" bIns="0" rtlCol="0" anchor="t">
            <a:spAutoFit/>
          </a:bodyPr>
          <a:lstStyle/>
          <a:p>
            <a:pPr>
              <a:lnSpc>
                <a:spcPts val="7840"/>
              </a:lnSpc>
            </a:pPr>
            <a:r>
              <a:rPr lang="en-US" sz="6600" b="1" dirty="0">
                <a:solidFill>
                  <a:srgbClr val="FFFFFF"/>
                </a:solidFill>
                <a:latin typeface="Garamond" panose="02020404030301010803" pitchFamily="18" charset="0"/>
                <a:ea typeface="League Spartan"/>
                <a:cs typeface="League Spartan"/>
                <a:sym typeface="League Spartan"/>
              </a:rPr>
              <a:t>Contents</a:t>
            </a:r>
          </a:p>
        </p:txBody>
      </p:sp>
      <p:grpSp>
        <p:nvGrpSpPr>
          <p:cNvPr id="4" name="Group 3">
            <a:extLst>
              <a:ext uri="{FF2B5EF4-FFF2-40B4-BE49-F238E27FC236}">
                <a16:creationId xmlns:a16="http://schemas.microsoft.com/office/drawing/2014/main" id="{6B76132C-0905-18C3-B695-8F3DF0BBD150}"/>
              </a:ext>
            </a:extLst>
          </p:cNvPr>
          <p:cNvGrpSpPr/>
          <p:nvPr/>
        </p:nvGrpSpPr>
        <p:grpSpPr>
          <a:xfrm>
            <a:off x="609600" y="2483282"/>
            <a:ext cx="6338802" cy="1371600"/>
            <a:chOff x="1138659" y="2442345"/>
            <a:chExt cx="6338802" cy="1371600"/>
          </a:xfrm>
        </p:grpSpPr>
        <p:sp>
          <p:nvSpPr>
            <p:cNvPr id="27" name="Rectangle: Rounded Corners 26">
              <a:extLst>
                <a:ext uri="{FF2B5EF4-FFF2-40B4-BE49-F238E27FC236}">
                  <a16:creationId xmlns:a16="http://schemas.microsoft.com/office/drawing/2014/main" id="{5C2338C5-25D4-1016-6893-39D4CDC85BE3}"/>
                </a:ext>
              </a:extLst>
            </p:cNvPr>
            <p:cNvSpPr/>
            <p:nvPr/>
          </p:nvSpPr>
          <p:spPr>
            <a:xfrm>
              <a:off x="1138659" y="2442345"/>
              <a:ext cx="1919202" cy="137160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IN" sz="6600" b="1" dirty="0">
                  <a:solidFill>
                    <a:schemeClr val="tx1"/>
                  </a:solidFill>
                  <a:latin typeface="Garamond" panose="02020404030301010803" pitchFamily="18" charset="0"/>
                </a:rPr>
                <a:t>1</a:t>
              </a:r>
            </a:p>
          </p:txBody>
        </p:sp>
        <p:sp>
          <p:nvSpPr>
            <p:cNvPr id="3" name="TextBox 2">
              <a:extLst>
                <a:ext uri="{FF2B5EF4-FFF2-40B4-BE49-F238E27FC236}">
                  <a16:creationId xmlns:a16="http://schemas.microsoft.com/office/drawing/2014/main" id="{DAE185D1-6135-9DFD-A258-A6722A689F1F}"/>
                </a:ext>
              </a:extLst>
            </p:cNvPr>
            <p:cNvSpPr txBox="1"/>
            <p:nvPr/>
          </p:nvSpPr>
          <p:spPr>
            <a:xfrm>
              <a:off x="3057861" y="2703712"/>
              <a:ext cx="4419600" cy="830997"/>
            </a:xfrm>
            <a:prstGeom prst="rect">
              <a:avLst/>
            </a:prstGeom>
            <a:noFill/>
          </p:spPr>
          <p:txBody>
            <a:bodyPr wrap="square" rtlCol="0">
              <a:spAutoFit/>
            </a:bodyPr>
            <a:lstStyle/>
            <a:p>
              <a:pPr marL="0" lvl="0" indent="0" rtl="0">
                <a:spcBef>
                  <a:spcPts val="0"/>
                </a:spcBef>
                <a:spcAft>
                  <a:spcPts val="0"/>
                </a:spcAft>
                <a:buNone/>
              </a:pPr>
              <a:r>
                <a:rPr lang="en-IN" sz="4800" b="1" dirty="0">
                  <a:latin typeface="Garamond" panose="02020404030301010803" pitchFamily="18" charset="0"/>
                </a:rPr>
                <a:t>  String </a:t>
              </a:r>
            </a:p>
          </p:txBody>
        </p:sp>
      </p:grpSp>
      <p:grpSp>
        <p:nvGrpSpPr>
          <p:cNvPr id="5" name="Group 4">
            <a:extLst>
              <a:ext uri="{FF2B5EF4-FFF2-40B4-BE49-F238E27FC236}">
                <a16:creationId xmlns:a16="http://schemas.microsoft.com/office/drawing/2014/main" id="{8F39A270-334A-4F22-97A2-F1D69D397112}"/>
              </a:ext>
            </a:extLst>
          </p:cNvPr>
          <p:cNvGrpSpPr/>
          <p:nvPr/>
        </p:nvGrpSpPr>
        <p:grpSpPr>
          <a:xfrm>
            <a:off x="5491254" y="4991100"/>
            <a:ext cx="6666582" cy="1371600"/>
            <a:chOff x="2057400" y="2499936"/>
            <a:chExt cx="6666582" cy="1371600"/>
          </a:xfrm>
        </p:grpSpPr>
        <p:sp>
          <p:nvSpPr>
            <p:cNvPr id="6" name="Rectangle: Rounded Corners 5">
              <a:extLst>
                <a:ext uri="{FF2B5EF4-FFF2-40B4-BE49-F238E27FC236}">
                  <a16:creationId xmlns:a16="http://schemas.microsoft.com/office/drawing/2014/main" id="{585A2218-D2DF-CC21-6702-68C5A5A76CAA}"/>
                </a:ext>
              </a:extLst>
            </p:cNvPr>
            <p:cNvSpPr/>
            <p:nvPr/>
          </p:nvSpPr>
          <p:spPr>
            <a:xfrm>
              <a:off x="2057400" y="2499936"/>
              <a:ext cx="1919202" cy="137160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IN" sz="6600" b="1" dirty="0">
                  <a:solidFill>
                    <a:schemeClr val="tx1"/>
                  </a:solidFill>
                  <a:latin typeface="Garamond" panose="02020404030301010803" pitchFamily="18" charset="0"/>
                </a:rPr>
                <a:t>2</a:t>
              </a:r>
            </a:p>
          </p:txBody>
        </p:sp>
        <p:sp>
          <p:nvSpPr>
            <p:cNvPr id="7" name="TextBox 6">
              <a:extLst>
                <a:ext uri="{FF2B5EF4-FFF2-40B4-BE49-F238E27FC236}">
                  <a16:creationId xmlns:a16="http://schemas.microsoft.com/office/drawing/2014/main" id="{4F0A0B12-F78B-BF28-9AED-9493002F4F86}"/>
                </a:ext>
              </a:extLst>
            </p:cNvPr>
            <p:cNvSpPr txBox="1"/>
            <p:nvPr/>
          </p:nvSpPr>
          <p:spPr>
            <a:xfrm>
              <a:off x="4304382" y="2770237"/>
              <a:ext cx="4419600" cy="830997"/>
            </a:xfrm>
            <a:prstGeom prst="rect">
              <a:avLst/>
            </a:prstGeom>
            <a:noFill/>
          </p:spPr>
          <p:txBody>
            <a:bodyPr wrap="square" rtlCol="0">
              <a:spAutoFit/>
            </a:bodyPr>
            <a:lstStyle/>
            <a:p>
              <a:pPr marL="0" lvl="0" indent="0" rtl="0">
                <a:spcBef>
                  <a:spcPts val="0"/>
                </a:spcBef>
                <a:spcAft>
                  <a:spcPts val="0"/>
                </a:spcAft>
                <a:buNone/>
              </a:pPr>
              <a:r>
                <a:rPr lang="en-IN" sz="4800" b="1" dirty="0">
                  <a:latin typeface="Garamond" panose="02020404030301010803" pitchFamily="18" charset="0"/>
                </a:rPr>
                <a:t>String Buffer</a:t>
              </a:r>
            </a:p>
          </p:txBody>
        </p:sp>
      </p:grpSp>
      <p:grpSp>
        <p:nvGrpSpPr>
          <p:cNvPr id="8" name="Group 7">
            <a:extLst>
              <a:ext uri="{FF2B5EF4-FFF2-40B4-BE49-F238E27FC236}">
                <a16:creationId xmlns:a16="http://schemas.microsoft.com/office/drawing/2014/main" id="{AF9C062B-DD2B-3E13-42DB-BFE78975AB33}"/>
              </a:ext>
            </a:extLst>
          </p:cNvPr>
          <p:cNvGrpSpPr/>
          <p:nvPr/>
        </p:nvGrpSpPr>
        <p:grpSpPr>
          <a:xfrm>
            <a:off x="9107680" y="8039100"/>
            <a:ext cx="7884920" cy="1569660"/>
            <a:chOff x="2057400" y="2499936"/>
            <a:chExt cx="6628838" cy="1569660"/>
          </a:xfrm>
        </p:grpSpPr>
        <p:sp>
          <p:nvSpPr>
            <p:cNvPr id="9" name="Rectangle: Rounded Corners 8">
              <a:extLst>
                <a:ext uri="{FF2B5EF4-FFF2-40B4-BE49-F238E27FC236}">
                  <a16:creationId xmlns:a16="http://schemas.microsoft.com/office/drawing/2014/main" id="{F3AD69B0-2A17-92AB-38AE-7E932A92C597}"/>
                </a:ext>
              </a:extLst>
            </p:cNvPr>
            <p:cNvSpPr/>
            <p:nvPr/>
          </p:nvSpPr>
          <p:spPr>
            <a:xfrm>
              <a:off x="2057400" y="2499936"/>
              <a:ext cx="1919202" cy="137160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IN" sz="6600" b="1" dirty="0">
                  <a:solidFill>
                    <a:schemeClr val="tx1"/>
                  </a:solidFill>
                  <a:latin typeface="Garamond" panose="02020404030301010803" pitchFamily="18" charset="0"/>
                </a:rPr>
                <a:t>3</a:t>
              </a:r>
            </a:p>
          </p:txBody>
        </p:sp>
        <p:sp>
          <p:nvSpPr>
            <p:cNvPr id="10" name="TextBox 9">
              <a:extLst>
                <a:ext uri="{FF2B5EF4-FFF2-40B4-BE49-F238E27FC236}">
                  <a16:creationId xmlns:a16="http://schemas.microsoft.com/office/drawing/2014/main" id="{B68617A6-3AD4-9212-982D-9F9977CAF9D1}"/>
                </a:ext>
              </a:extLst>
            </p:cNvPr>
            <p:cNvSpPr txBox="1"/>
            <p:nvPr/>
          </p:nvSpPr>
          <p:spPr>
            <a:xfrm>
              <a:off x="4266638" y="2499936"/>
              <a:ext cx="4419600" cy="1569660"/>
            </a:xfrm>
            <a:prstGeom prst="rect">
              <a:avLst/>
            </a:prstGeom>
            <a:noFill/>
          </p:spPr>
          <p:txBody>
            <a:bodyPr wrap="square" rtlCol="0">
              <a:spAutoFit/>
            </a:bodyPr>
            <a:lstStyle/>
            <a:p>
              <a:pPr marL="0" lvl="0" indent="0" rtl="0">
                <a:spcBef>
                  <a:spcPts val="0"/>
                </a:spcBef>
                <a:spcAft>
                  <a:spcPts val="0"/>
                </a:spcAft>
                <a:buNone/>
              </a:pPr>
              <a:r>
                <a:rPr lang="en-IN" sz="4800" b="1" dirty="0">
                  <a:latin typeface="Garamond" panose="02020404030301010803" pitchFamily="18" charset="0"/>
                </a:rPr>
                <a:t>Problem Solving</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17"/>
          <p:cNvSpPr txBox="1">
            <a:spLocks noGrp="1"/>
          </p:cNvSpPr>
          <p:nvPr>
            <p:ph type="title" idx="4294967295"/>
          </p:nvPr>
        </p:nvSpPr>
        <p:spPr>
          <a:xfrm>
            <a:off x="4257845" y="668268"/>
            <a:ext cx="9720263" cy="697292"/>
          </a:xfrm>
          <a:prstGeom prst="rect">
            <a:avLst/>
          </a:prstGeom>
          <a:noFill/>
          <a:ln>
            <a:noFill/>
          </a:ln>
        </p:spPr>
        <p:txBody>
          <a:bodyPr spcFirstLastPara="1" vert="horz" wrap="square" lIns="0" tIns="19988" rIns="0" bIns="0" rtlCol="0" anchor="ctr" anchorCtr="0">
            <a:spAutoFit/>
          </a:bodyPr>
          <a:lstStyle/>
          <a:p>
            <a:pPr marL="19050">
              <a:spcBef>
                <a:spcPts val="0"/>
              </a:spcBef>
              <a:buClr>
                <a:schemeClr val="dk1"/>
              </a:buClr>
              <a:buSzPts val="4400"/>
            </a:pPr>
            <a:r>
              <a:rPr lang="en-US"/>
              <a:t>String class Methods</a:t>
            </a:r>
            <a:endParaRPr/>
          </a:p>
        </p:txBody>
      </p:sp>
      <p:sp>
        <p:nvSpPr>
          <p:cNvPr id="272" name="Google Shape;272;p17"/>
          <p:cNvSpPr txBox="1"/>
          <p:nvPr/>
        </p:nvSpPr>
        <p:spPr>
          <a:xfrm>
            <a:off x="2771292" y="1903141"/>
            <a:ext cx="12871542" cy="5951629"/>
          </a:xfrm>
          <a:prstGeom prst="rect">
            <a:avLst/>
          </a:prstGeom>
          <a:noFill/>
          <a:ln>
            <a:noFill/>
          </a:ln>
        </p:spPr>
        <p:txBody>
          <a:bodyPr spcFirstLastPara="1" wrap="square" lIns="0" tIns="19050" rIns="0" bIns="0" anchor="t" anchorCtr="0">
            <a:spAutoFit/>
          </a:bodyPr>
          <a:lstStyle/>
          <a:p>
            <a:pPr marL="365760" indent="-347663">
              <a:buClr>
                <a:srgbClr val="00AFEF"/>
              </a:buClr>
              <a:buSzPts val="2200"/>
              <a:buFont typeface="Noto Sans Symbols"/>
              <a:buChar char="▪"/>
            </a:pPr>
            <a:r>
              <a:rPr lang="en-US" sz="3300" b="1" dirty="0" err="1">
                <a:solidFill>
                  <a:schemeClr val="dk1"/>
                </a:solidFill>
                <a:latin typeface="Garamond" panose="02020404030301010803" pitchFamily="18" charset="0"/>
                <a:ea typeface="Times New Roman"/>
                <a:cs typeface="Times New Roman"/>
                <a:sym typeface="Times New Roman"/>
              </a:rPr>
              <a:t>lastIndexOf</a:t>
            </a:r>
            <a:r>
              <a:rPr lang="en-US" sz="3300" b="1" dirty="0">
                <a:solidFill>
                  <a:schemeClr val="dk1"/>
                </a:solidFill>
                <a:latin typeface="Garamond" panose="02020404030301010803" pitchFamily="18" charset="0"/>
                <a:ea typeface="Times New Roman"/>
                <a:cs typeface="Times New Roman"/>
                <a:sym typeface="Times New Roman"/>
              </a:rPr>
              <a:t>() –</a:t>
            </a:r>
            <a:r>
              <a:rPr lang="en-US" sz="3300" dirty="0">
                <a:solidFill>
                  <a:schemeClr val="dk1"/>
                </a:solidFill>
                <a:latin typeface="Garamond" panose="02020404030301010803" pitchFamily="18" charset="0"/>
                <a:ea typeface="Times New Roman"/>
                <a:cs typeface="Times New Roman"/>
                <a:sym typeface="Times New Roman"/>
              </a:rPr>
              <a:t>It searches for the last occurrence of a particular character or substring</a:t>
            </a:r>
            <a:endParaRPr sz="3300" dirty="0">
              <a:solidFill>
                <a:schemeClr val="dk1"/>
              </a:solidFill>
              <a:latin typeface="Garamond" panose="02020404030301010803" pitchFamily="18" charset="0"/>
              <a:ea typeface="Times New Roman"/>
              <a:cs typeface="Times New Roman"/>
              <a:sym typeface="Times New Roman"/>
            </a:endParaRPr>
          </a:p>
          <a:p>
            <a:pPr>
              <a:spcBef>
                <a:spcPts val="38"/>
              </a:spcBef>
              <a:buClr>
                <a:srgbClr val="00AFEF"/>
              </a:buClr>
              <a:buSzPts val="2200"/>
            </a:pPr>
            <a:endParaRPr sz="3300" dirty="0">
              <a:solidFill>
                <a:schemeClr val="dk1"/>
              </a:solidFill>
              <a:latin typeface="Garamond" panose="02020404030301010803" pitchFamily="18" charset="0"/>
              <a:ea typeface="Times New Roman"/>
              <a:cs typeface="Times New Roman"/>
              <a:sym typeface="Times New Roman"/>
            </a:endParaRPr>
          </a:p>
          <a:p>
            <a:pPr marL="365760" marR="7620" indent="-347663">
              <a:buClr>
                <a:srgbClr val="00AFEF"/>
              </a:buClr>
              <a:buSzPts val="2200"/>
              <a:buFont typeface="Noto Sans Symbols"/>
              <a:buChar char="▪"/>
            </a:pPr>
            <a:r>
              <a:rPr lang="en-US" sz="3300" b="1" dirty="0">
                <a:solidFill>
                  <a:schemeClr val="dk1"/>
                </a:solidFill>
                <a:latin typeface="Garamond" panose="02020404030301010803" pitchFamily="18" charset="0"/>
                <a:ea typeface="Times New Roman"/>
                <a:cs typeface="Times New Roman"/>
                <a:sym typeface="Times New Roman"/>
              </a:rPr>
              <a:t>substring() - </a:t>
            </a:r>
            <a:r>
              <a:rPr lang="en-US" sz="3300" dirty="0">
                <a:solidFill>
                  <a:schemeClr val="dk1"/>
                </a:solidFill>
                <a:latin typeface="Garamond" panose="02020404030301010803" pitchFamily="18" charset="0"/>
                <a:ea typeface="Times New Roman"/>
                <a:cs typeface="Times New Roman"/>
                <a:sym typeface="Times New Roman"/>
              </a:rPr>
              <a:t>This method returns a new string which is actually a substring of this string. It  extracts characters starting from the specified index all the way till the end of the string</a:t>
            </a:r>
            <a:endParaRPr sz="2700" dirty="0">
              <a:latin typeface="Garamond" panose="02020404030301010803" pitchFamily="18" charset="0"/>
            </a:endParaRPr>
          </a:p>
          <a:p>
            <a:pPr>
              <a:spcBef>
                <a:spcPts val="38"/>
              </a:spcBef>
            </a:pPr>
            <a:endParaRPr sz="3300" dirty="0">
              <a:solidFill>
                <a:schemeClr val="dk1"/>
              </a:solidFill>
              <a:latin typeface="Garamond" panose="02020404030301010803" pitchFamily="18" charset="0"/>
              <a:ea typeface="Times New Roman"/>
              <a:cs typeface="Times New Roman"/>
              <a:sym typeface="Times New Roman"/>
            </a:endParaRPr>
          </a:p>
          <a:p>
            <a:pPr marL="839153"/>
            <a:r>
              <a:rPr lang="en-US" sz="3300" dirty="0">
                <a:solidFill>
                  <a:schemeClr val="dk1"/>
                </a:solidFill>
                <a:latin typeface="Garamond" panose="02020404030301010803" pitchFamily="18" charset="0"/>
                <a:ea typeface="Courier New"/>
                <a:cs typeface="Courier New"/>
                <a:sym typeface="Courier New"/>
              </a:rPr>
              <a:t>public String substring(int </a:t>
            </a:r>
            <a:r>
              <a:rPr lang="en-US" sz="3300" dirty="0" err="1">
                <a:solidFill>
                  <a:schemeClr val="dk1"/>
                </a:solidFill>
                <a:latin typeface="Garamond" panose="02020404030301010803" pitchFamily="18" charset="0"/>
                <a:ea typeface="Courier New"/>
                <a:cs typeface="Courier New"/>
                <a:sym typeface="Courier New"/>
              </a:rPr>
              <a:t>beginIndex</a:t>
            </a:r>
            <a:r>
              <a:rPr lang="en-US" sz="3300" dirty="0">
                <a:solidFill>
                  <a:schemeClr val="dk1"/>
                </a:solidFill>
                <a:latin typeface="Garamond" panose="02020404030301010803" pitchFamily="18" charset="0"/>
                <a:ea typeface="Courier New"/>
                <a:cs typeface="Courier New"/>
                <a:sym typeface="Courier New"/>
              </a:rPr>
              <a:t>)</a:t>
            </a:r>
            <a:endParaRPr sz="3300" dirty="0">
              <a:solidFill>
                <a:schemeClr val="dk1"/>
              </a:solidFill>
              <a:latin typeface="Garamond" panose="02020404030301010803" pitchFamily="18" charset="0"/>
              <a:ea typeface="Courier New"/>
              <a:cs typeface="Courier New"/>
              <a:sym typeface="Courier New"/>
            </a:endParaRPr>
          </a:p>
          <a:p>
            <a:pPr marL="800100">
              <a:spcBef>
                <a:spcPts val="975"/>
              </a:spcBef>
            </a:pPr>
            <a:r>
              <a:rPr lang="en-US" sz="3300" dirty="0" err="1">
                <a:solidFill>
                  <a:schemeClr val="dk1"/>
                </a:solidFill>
                <a:latin typeface="Garamond" panose="02020404030301010803" pitchFamily="18" charset="0"/>
                <a:ea typeface="Arial"/>
                <a:cs typeface="Arial"/>
                <a:sym typeface="Arial"/>
              </a:rPr>
              <a:t>Eg</a:t>
            </a:r>
            <a:r>
              <a:rPr lang="en-US" sz="3300" dirty="0">
                <a:solidFill>
                  <a:schemeClr val="dk1"/>
                </a:solidFill>
                <a:latin typeface="Garamond" panose="02020404030301010803" pitchFamily="18" charset="0"/>
                <a:ea typeface="Arial"/>
                <a:cs typeface="Arial"/>
                <a:sym typeface="Arial"/>
              </a:rPr>
              <a:t>: </a:t>
            </a:r>
            <a:r>
              <a:rPr lang="en-US" sz="3300" dirty="0">
                <a:solidFill>
                  <a:schemeClr val="dk1"/>
                </a:solidFill>
                <a:latin typeface="Garamond" panose="02020404030301010803" pitchFamily="18" charset="0"/>
                <a:ea typeface="Courier New"/>
                <a:cs typeface="Courier New"/>
                <a:sym typeface="Courier New"/>
              </a:rPr>
              <a:t>"</a:t>
            </a:r>
            <a:r>
              <a:rPr lang="en-US" sz="3300" dirty="0" err="1">
                <a:solidFill>
                  <a:schemeClr val="dk1"/>
                </a:solidFill>
                <a:latin typeface="Garamond" panose="02020404030301010803" pitchFamily="18" charset="0"/>
                <a:ea typeface="Courier New"/>
                <a:cs typeface="Courier New"/>
                <a:sym typeface="Courier New"/>
              </a:rPr>
              <a:t>unhappy".substring</a:t>
            </a:r>
            <a:r>
              <a:rPr lang="en-US" sz="3300" dirty="0">
                <a:solidFill>
                  <a:schemeClr val="dk1"/>
                </a:solidFill>
                <a:latin typeface="Garamond" panose="02020404030301010803" pitchFamily="18" charset="0"/>
                <a:ea typeface="Courier New"/>
                <a:cs typeface="Courier New"/>
                <a:sym typeface="Courier New"/>
              </a:rPr>
              <a:t>(2) returns "happy"</a:t>
            </a:r>
            <a:endParaRPr sz="3300" dirty="0">
              <a:solidFill>
                <a:schemeClr val="dk1"/>
              </a:solidFill>
              <a:latin typeface="Garamond" panose="02020404030301010803" pitchFamily="18" charset="0"/>
              <a:ea typeface="Courier New"/>
              <a:cs typeface="Courier New"/>
              <a:sym typeface="Courier New"/>
            </a:endParaRPr>
          </a:p>
          <a:p>
            <a:pPr marL="784860">
              <a:spcBef>
                <a:spcPts val="825"/>
              </a:spcBef>
            </a:pPr>
            <a:r>
              <a:rPr lang="en-US" sz="3300" dirty="0">
                <a:solidFill>
                  <a:srgbClr val="4D4E5C"/>
                </a:solidFill>
                <a:latin typeface="Garamond" panose="02020404030301010803" pitchFamily="18" charset="0"/>
                <a:ea typeface="Courier New"/>
                <a:cs typeface="Courier New"/>
                <a:sym typeface="Courier New"/>
              </a:rPr>
              <a:t>public String substring(int </a:t>
            </a:r>
            <a:r>
              <a:rPr lang="en-US" sz="3300" dirty="0" err="1">
                <a:solidFill>
                  <a:srgbClr val="4D4E5C"/>
                </a:solidFill>
                <a:latin typeface="Garamond" panose="02020404030301010803" pitchFamily="18" charset="0"/>
                <a:ea typeface="Courier New"/>
                <a:cs typeface="Courier New"/>
                <a:sym typeface="Courier New"/>
              </a:rPr>
              <a:t>beginIndex</a:t>
            </a:r>
            <a:r>
              <a:rPr lang="en-US" sz="3300" dirty="0">
                <a:solidFill>
                  <a:srgbClr val="4D4E5C"/>
                </a:solidFill>
                <a:latin typeface="Garamond" panose="02020404030301010803" pitchFamily="18" charset="0"/>
                <a:ea typeface="Courier New"/>
                <a:cs typeface="Courier New"/>
                <a:sym typeface="Courier New"/>
              </a:rPr>
              <a:t>, int </a:t>
            </a:r>
            <a:r>
              <a:rPr lang="en-US" sz="3300" dirty="0" err="1">
                <a:solidFill>
                  <a:srgbClr val="4D4E5C"/>
                </a:solidFill>
                <a:latin typeface="Garamond" panose="02020404030301010803" pitchFamily="18" charset="0"/>
                <a:ea typeface="Courier New"/>
                <a:cs typeface="Courier New"/>
                <a:sym typeface="Courier New"/>
              </a:rPr>
              <a:t>endIndex</a:t>
            </a:r>
            <a:r>
              <a:rPr lang="en-US" sz="3300" dirty="0">
                <a:solidFill>
                  <a:srgbClr val="4D4E5C"/>
                </a:solidFill>
                <a:latin typeface="Garamond" panose="02020404030301010803" pitchFamily="18" charset="0"/>
                <a:ea typeface="Courier New"/>
                <a:cs typeface="Courier New"/>
                <a:sym typeface="Courier New"/>
              </a:rPr>
              <a:t>)</a:t>
            </a:r>
            <a:endParaRPr sz="3300" dirty="0">
              <a:solidFill>
                <a:schemeClr val="dk1"/>
              </a:solidFill>
              <a:latin typeface="Garamond" panose="02020404030301010803" pitchFamily="18" charset="0"/>
              <a:ea typeface="Courier New"/>
              <a:cs typeface="Courier New"/>
              <a:sym typeface="Courier New"/>
            </a:endParaRPr>
          </a:p>
          <a:p>
            <a:pPr marL="704850">
              <a:spcBef>
                <a:spcPts val="907"/>
              </a:spcBef>
            </a:pPr>
            <a:r>
              <a:rPr lang="en-US" sz="3300" dirty="0" err="1">
                <a:solidFill>
                  <a:srgbClr val="4D4E5C"/>
                </a:solidFill>
                <a:latin typeface="Garamond" panose="02020404030301010803" pitchFamily="18" charset="0"/>
                <a:ea typeface="Courier New"/>
                <a:cs typeface="Courier New"/>
                <a:sym typeface="Courier New"/>
              </a:rPr>
              <a:t>Eg</a:t>
            </a:r>
            <a:r>
              <a:rPr lang="en-US" sz="3300" dirty="0">
                <a:solidFill>
                  <a:srgbClr val="4D4E5C"/>
                </a:solidFill>
                <a:latin typeface="Garamond" panose="02020404030301010803" pitchFamily="18" charset="0"/>
                <a:ea typeface="Courier New"/>
                <a:cs typeface="Courier New"/>
                <a:sym typeface="Courier New"/>
              </a:rPr>
              <a:t>: "</a:t>
            </a:r>
            <a:r>
              <a:rPr lang="en-US" sz="3300" dirty="0" err="1">
                <a:solidFill>
                  <a:srgbClr val="4D4E5C"/>
                </a:solidFill>
                <a:latin typeface="Garamond" panose="02020404030301010803" pitchFamily="18" charset="0"/>
                <a:ea typeface="Courier New"/>
                <a:cs typeface="Courier New"/>
                <a:sym typeface="Courier New"/>
              </a:rPr>
              <a:t>smiles".substring</a:t>
            </a:r>
            <a:r>
              <a:rPr lang="en-US" sz="3300" dirty="0">
                <a:solidFill>
                  <a:srgbClr val="4D4E5C"/>
                </a:solidFill>
                <a:latin typeface="Garamond" panose="02020404030301010803" pitchFamily="18" charset="0"/>
                <a:ea typeface="Courier New"/>
                <a:cs typeface="Courier New"/>
                <a:sym typeface="Courier New"/>
              </a:rPr>
              <a:t>(1, 5) returns "mile“</a:t>
            </a:r>
            <a:endParaRPr sz="3300" dirty="0">
              <a:solidFill>
                <a:schemeClr val="dk1"/>
              </a:solidFill>
              <a:latin typeface="Garamond" panose="02020404030301010803" pitchFamily="18" charset="0"/>
              <a:ea typeface="Courier New"/>
              <a:cs typeface="Courier New"/>
              <a:sym typeface="Courier New"/>
            </a:endParaRPr>
          </a:p>
        </p:txBody>
      </p:sp>
      <p:grpSp>
        <p:nvGrpSpPr>
          <p:cNvPr id="2" name="Group 1">
            <a:extLst>
              <a:ext uri="{FF2B5EF4-FFF2-40B4-BE49-F238E27FC236}">
                <a16:creationId xmlns:a16="http://schemas.microsoft.com/office/drawing/2014/main" id="{C0D86E70-5B81-2421-1EA0-ECF111B3BAAA}"/>
              </a:ext>
            </a:extLst>
          </p:cNvPr>
          <p:cNvGrpSpPr/>
          <p:nvPr/>
        </p:nvGrpSpPr>
        <p:grpSpPr>
          <a:xfrm>
            <a:off x="2286000" y="360687"/>
            <a:ext cx="12954000" cy="1316039"/>
            <a:chOff x="8135915" y="3122709"/>
            <a:chExt cx="8545217" cy="2196041"/>
          </a:xfrm>
        </p:grpSpPr>
        <p:grpSp>
          <p:nvGrpSpPr>
            <p:cNvPr id="3" name="Group 2">
              <a:extLst>
                <a:ext uri="{FF2B5EF4-FFF2-40B4-BE49-F238E27FC236}">
                  <a16:creationId xmlns:a16="http://schemas.microsoft.com/office/drawing/2014/main" id="{210B8A31-4821-C357-94F4-F051835BD5F5}"/>
                </a:ext>
              </a:extLst>
            </p:cNvPr>
            <p:cNvGrpSpPr/>
            <p:nvPr/>
          </p:nvGrpSpPr>
          <p:grpSpPr>
            <a:xfrm>
              <a:off x="8437054" y="3122709"/>
              <a:ext cx="8244078" cy="2196041"/>
              <a:chOff x="0" y="0"/>
              <a:chExt cx="2171280" cy="578381"/>
            </a:xfrm>
          </p:grpSpPr>
          <p:sp>
            <p:nvSpPr>
              <p:cNvPr id="5" name="Freeform 4">
                <a:extLst>
                  <a:ext uri="{FF2B5EF4-FFF2-40B4-BE49-F238E27FC236}">
                    <a16:creationId xmlns:a16="http://schemas.microsoft.com/office/drawing/2014/main" id="{292E2F4C-FAD1-FA4C-1E55-561A935A46F3}"/>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6" name="TextBox 5">
                <a:extLst>
                  <a:ext uri="{FF2B5EF4-FFF2-40B4-BE49-F238E27FC236}">
                    <a16:creationId xmlns:a16="http://schemas.microsoft.com/office/drawing/2014/main" id="{03F9D8A2-2CFE-2CD0-4E31-156788490936}"/>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4" name="TextBox 19">
              <a:extLst>
                <a:ext uri="{FF2B5EF4-FFF2-40B4-BE49-F238E27FC236}">
                  <a16:creationId xmlns:a16="http://schemas.microsoft.com/office/drawing/2014/main" id="{AFB9E003-B023-8103-645C-A9284B811FDC}"/>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
        <p:nvSpPr>
          <p:cNvPr id="7" name="Freeform 4">
            <a:extLst>
              <a:ext uri="{FF2B5EF4-FFF2-40B4-BE49-F238E27FC236}">
                <a16:creationId xmlns:a16="http://schemas.microsoft.com/office/drawing/2014/main" id="{937C6FDD-1769-81AF-465A-294FBCB149BC}"/>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8" name="Google Shape;278;p18"/>
          <p:cNvSpPr txBox="1"/>
          <p:nvPr/>
        </p:nvSpPr>
        <p:spPr>
          <a:xfrm>
            <a:off x="2971800" y="2476500"/>
            <a:ext cx="11773350" cy="2179058"/>
          </a:xfrm>
          <a:prstGeom prst="rect">
            <a:avLst/>
          </a:prstGeom>
          <a:noFill/>
          <a:ln>
            <a:noFill/>
          </a:ln>
        </p:spPr>
        <p:txBody>
          <a:bodyPr spcFirstLastPara="1" wrap="square" lIns="0" tIns="19050" rIns="0" bIns="0" anchor="t" anchorCtr="0">
            <a:spAutoFit/>
          </a:bodyPr>
          <a:lstStyle/>
          <a:p>
            <a:pPr marL="19050"/>
            <a:r>
              <a:rPr lang="en-US" sz="3200" b="1" dirty="0" err="1">
                <a:solidFill>
                  <a:schemeClr val="dk1"/>
                </a:solidFill>
                <a:latin typeface="Garamond" panose="02020404030301010803" pitchFamily="18" charset="0"/>
                <a:ea typeface="Times New Roman"/>
                <a:cs typeface="Times New Roman"/>
                <a:sym typeface="Times New Roman"/>
              </a:rPr>
              <a:t>concat</a:t>
            </a:r>
            <a:r>
              <a:rPr lang="en-US" sz="3200" b="1" dirty="0">
                <a:solidFill>
                  <a:schemeClr val="dk1"/>
                </a:solidFill>
                <a:latin typeface="Garamond" panose="02020404030301010803" pitchFamily="18" charset="0"/>
                <a:ea typeface="Times New Roman"/>
                <a:cs typeface="Times New Roman"/>
                <a:sym typeface="Times New Roman"/>
              </a:rPr>
              <a:t>() - </a:t>
            </a:r>
            <a:r>
              <a:rPr lang="en-US" sz="3200" dirty="0">
                <a:solidFill>
                  <a:schemeClr val="dk1"/>
                </a:solidFill>
                <a:latin typeface="Garamond" panose="02020404030301010803" pitchFamily="18" charset="0"/>
                <a:ea typeface="Times New Roman"/>
                <a:cs typeface="Times New Roman"/>
                <a:sym typeface="Times New Roman"/>
              </a:rPr>
              <a:t>Concatenates the specified string to the end of this string</a:t>
            </a:r>
            <a:endParaRPr sz="3200" dirty="0">
              <a:latin typeface="Garamond" panose="02020404030301010803" pitchFamily="18" charset="0"/>
            </a:endParaRPr>
          </a:p>
          <a:p>
            <a:pPr>
              <a:spcBef>
                <a:spcPts val="53"/>
              </a:spcBef>
            </a:pPr>
            <a:endParaRPr sz="3200" dirty="0">
              <a:solidFill>
                <a:schemeClr val="dk1"/>
              </a:solidFill>
              <a:latin typeface="Garamond" panose="02020404030301010803" pitchFamily="18" charset="0"/>
              <a:ea typeface="Times New Roman"/>
              <a:cs typeface="Times New Roman"/>
              <a:sym typeface="Times New Roman"/>
            </a:endParaRPr>
          </a:p>
          <a:p>
            <a:pPr marL="19050" marR="7620">
              <a:lnSpc>
                <a:spcPct val="117800"/>
              </a:lnSpc>
            </a:pPr>
            <a:r>
              <a:rPr lang="en-US" sz="3200" dirty="0">
                <a:solidFill>
                  <a:schemeClr val="dk1"/>
                </a:solidFill>
                <a:latin typeface="Garamond" panose="02020404030301010803" pitchFamily="18" charset="0"/>
                <a:ea typeface="Courier New"/>
                <a:cs typeface="Courier New"/>
                <a:sym typeface="Courier New"/>
              </a:rPr>
              <a:t>public String </a:t>
            </a:r>
            <a:r>
              <a:rPr lang="en-US" sz="3200" dirty="0" err="1">
                <a:solidFill>
                  <a:schemeClr val="dk1"/>
                </a:solidFill>
                <a:latin typeface="Garamond" panose="02020404030301010803" pitchFamily="18" charset="0"/>
                <a:ea typeface="Courier New"/>
                <a:cs typeface="Courier New"/>
                <a:sym typeface="Courier New"/>
              </a:rPr>
              <a:t>concat</a:t>
            </a:r>
            <a:r>
              <a:rPr lang="en-US" sz="3200" dirty="0">
                <a:solidFill>
                  <a:schemeClr val="dk1"/>
                </a:solidFill>
                <a:latin typeface="Garamond" panose="02020404030301010803" pitchFamily="18" charset="0"/>
                <a:ea typeface="Courier New"/>
                <a:cs typeface="Courier New"/>
                <a:sym typeface="Courier New"/>
              </a:rPr>
              <a:t>(String str)  "to".</a:t>
            </a:r>
            <a:r>
              <a:rPr lang="en-US" sz="3200" dirty="0" err="1">
                <a:solidFill>
                  <a:schemeClr val="dk1"/>
                </a:solidFill>
                <a:latin typeface="Garamond" panose="02020404030301010803" pitchFamily="18" charset="0"/>
                <a:ea typeface="Courier New"/>
                <a:cs typeface="Courier New"/>
                <a:sym typeface="Courier New"/>
              </a:rPr>
              <a:t>concat</a:t>
            </a:r>
            <a:r>
              <a:rPr lang="en-US" sz="3200" dirty="0">
                <a:solidFill>
                  <a:schemeClr val="dk1"/>
                </a:solidFill>
                <a:latin typeface="Garamond" panose="02020404030301010803" pitchFamily="18" charset="0"/>
                <a:ea typeface="Courier New"/>
                <a:cs typeface="Courier New"/>
                <a:sym typeface="Courier New"/>
              </a:rPr>
              <a:t>("get").</a:t>
            </a:r>
            <a:r>
              <a:rPr lang="en-US" sz="3200" dirty="0" err="1">
                <a:solidFill>
                  <a:schemeClr val="dk1"/>
                </a:solidFill>
                <a:latin typeface="Garamond" panose="02020404030301010803" pitchFamily="18" charset="0"/>
                <a:ea typeface="Courier New"/>
                <a:cs typeface="Courier New"/>
                <a:sym typeface="Courier New"/>
              </a:rPr>
              <a:t>concat</a:t>
            </a:r>
            <a:r>
              <a:rPr lang="en-US" sz="3200" dirty="0">
                <a:solidFill>
                  <a:schemeClr val="dk1"/>
                </a:solidFill>
                <a:latin typeface="Garamond" panose="02020404030301010803" pitchFamily="18" charset="0"/>
                <a:ea typeface="Courier New"/>
                <a:cs typeface="Courier New"/>
                <a:sym typeface="Courier New"/>
              </a:rPr>
              <a:t>("her") returns "together"</a:t>
            </a:r>
            <a:endParaRPr sz="3200" dirty="0">
              <a:solidFill>
                <a:schemeClr val="dk1"/>
              </a:solidFill>
              <a:latin typeface="Garamond" panose="02020404030301010803" pitchFamily="18" charset="0"/>
              <a:ea typeface="Courier New"/>
              <a:cs typeface="Courier New"/>
              <a:sym typeface="Courier New"/>
            </a:endParaRPr>
          </a:p>
        </p:txBody>
      </p:sp>
      <p:sp>
        <p:nvSpPr>
          <p:cNvPr id="2" name="Freeform 4">
            <a:extLst>
              <a:ext uri="{FF2B5EF4-FFF2-40B4-BE49-F238E27FC236}">
                <a16:creationId xmlns:a16="http://schemas.microsoft.com/office/drawing/2014/main" id="{781650F8-9AAB-4856-64FE-85E9498F9217}"/>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 name="Group 2">
            <a:extLst>
              <a:ext uri="{FF2B5EF4-FFF2-40B4-BE49-F238E27FC236}">
                <a16:creationId xmlns:a16="http://schemas.microsoft.com/office/drawing/2014/main" id="{81AFA26F-EFBC-76D4-35D6-DA6514EB4339}"/>
              </a:ext>
            </a:extLst>
          </p:cNvPr>
          <p:cNvGrpSpPr/>
          <p:nvPr/>
        </p:nvGrpSpPr>
        <p:grpSpPr>
          <a:xfrm>
            <a:off x="1981200" y="571500"/>
            <a:ext cx="12954000" cy="1316039"/>
            <a:chOff x="8135915" y="3122709"/>
            <a:chExt cx="8545217" cy="2196041"/>
          </a:xfrm>
        </p:grpSpPr>
        <p:grpSp>
          <p:nvGrpSpPr>
            <p:cNvPr id="4" name="Group 3">
              <a:extLst>
                <a:ext uri="{FF2B5EF4-FFF2-40B4-BE49-F238E27FC236}">
                  <a16:creationId xmlns:a16="http://schemas.microsoft.com/office/drawing/2014/main" id="{6F106347-7800-2C58-F251-A8634BEAF656}"/>
                </a:ext>
              </a:extLst>
            </p:cNvPr>
            <p:cNvGrpSpPr/>
            <p:nvPr/>
          </p:nvGrpSpPr>
          <p:grpSpPr>
            <a:xfrm>
              <a:off x="8437054" y="3122709"/>
              <a:ext cx="8244078" cy="2196041"/>
              <a:chOff x="0" y="0"/>
              <a:chExt cx="2171280" cy="578381"/>
            </a:xfrm>
          </p:grpSpPr>
          <p:sp>
            <p:nvSpPr>
              <p:cNvPr id="6" name="Freeform 4">
                <a:extLst>
                  <a:ext uri="{FF2B5EF4-FFF2-40B4-BE49-F238E27FC236}">
                    <a16:creationId xmlns:a16="http://schemas.microsoft.com/office/drawing/2014/main" id="{735D6B5C-6765-B6DC-0F23-5F97A3CCB440}"/>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7" name="TextBox 6">
                <a:extLst>
                  <a:ext uri="{FF2B5EF4-FFF2-40B4-BE49-F238E27FC236}">
                    <a16:creationId xmlns:a16="http://schemas.microsoft.com/office/drawing/2014/main" id="{6D069568-1AB2-1D6E-432C-BA9A1B57B3E6}"/>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5" name="TextBox 19">
              <a:extLst>
                <a:ext uri="{FF2B5EF4-FFF2-40B4-BE49-F238E27FC236}">
                  <a16:creationId xmlns:a16="http://schemas.microsoft.com/office/drawing/2014/main" id="{CFFB1F27-11EA-67B2-5F4E-C047DE2ED025}"/>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4" name="Google Shape;284;p19"/>
          <p:cNvSpPr txBox="1"/>
          <p:nvPr/>
        </p:nvSpPr>
        <p:spPr>
          <a:xfrm>
            <a:off x="2743200" y="2781300"/>
            <a:ext cx="12637406" cy="4366067"/>
          </a:xfrm>
          <a:prstGeom prst="rect">
            <a:avLst/>
          </a:prstGeom>
          <a:noFill/>
          <a:ln>
            <a:noFill/>
          </a:ln>
        </p:spPr>
        <p:txBody>
          <a:bodyPr spcFirstLastPara="1" wrap="square" lIns="0" tIns="19050" rIns="0" bIns="0" anchor="t" anchorCtr="0">
            <a:spAutoFit/>
          </a:bodyPr>
          <a:lstStyle/>
          <a:p>
            <a:pPr marL="365760" indent="-347663">
              <a:buClr>
                <a:srgbClr val="00AFEF"/>
              </a:buClr>
              <a:buSzPts val="2200"/>
              <a:buFont typeface="Noto Sans Symbols"/>
              <a:buChar char="▪"/>
            </a:pPr>
            <a:r>
              <a:rPr lang="en-US" sz="4000" b="1" dirty="0">
                <a:solidFill>
                  <a:schemeClr val="dk1"/>
                </a:solidFill>
                <a:latin typeface="Garamond" panose="02020404030301010803" pitchFamily="18" charset="0"/>
                <a:ea typeface="Times New Roman"/>
                <a:cs typeface="Times New Roman"/>
                <a:sym typeface="Times New Roman"/>
              </a:rPr>
              <a:t>replace()- </a:t>
            </a:r>
            <a:r>
              <a:rPr lang="en-US" sz="4000" dirty="0">
                <a:solidFill>
                  <a:schemeClr val="dk1"/>
                </a:solidFill>
                <a:latin typeface="Garamond" panose="02020404030301010803" pitchFamily="18" charset="0"/>
                <a:ea typeface="Times New Roman"/>
                <a:cs typeface="Times New Roman"/>
                <a:sym typeface="Times New Roman"/>
              </a:rPr>
              <a:t>Returns a new string resulting from replacing all occurrences of </a:t>
            </a:r>
            <a:r>
              <a:rPr lang="en-US" sz="4000" dirty="0" err="1">
                <a:solidFill>
                  <a:schemeClr val="dk1"/>
                </a:solidFill>
                <a:latin typeface="Garamond" panose="02020404030301010803" pitchFamily="18" charset="0"/>
                <a:ea typeface="Times New Roman"/>
                <a:cs typeface="Times New Roman"/>
                <a:sym typeface="Times New Roman"/>
              </a:rPr>
              <a:t>oldChar</a:t>
            </a:r>
            <a:r>
              <a:rPr lang="en-US" sz="4000" dirty="0">
                <a:solidFill>
                  <a:schemeClr val="dk1"/>
                </a:solidFill>
                <a:latin typeface="Garamond" panose="02020404030301010803" pitchFamily="18" charset="0"/>
                <a:ea typeface="Times New Roman"/>
                <a:cs typeface="Times New Roman"/>
                <a:sym typeface="Times New Roman"/>
              </a:rPr>
              <a:t> in this string with </a:t>
            </a:r>
            <a:r>
              <a:rPr lang="en-US" sz="4000" dirty="0" err="1">
                <a:solidFill>
                  <a:schemeClr val="dk1"/>
                </a:solidFill>
                <a:latin typeface="Garamond" panose="02020404030301010803" pitchFamily="18" charset="0"/>
                <a:ea typeface="Times New Roman"/>
                <a:cs typeface="Times New Roman"/>
                <a:sym typeface="Times New Roman"/>
              </a:rPr>
              <a:t>newChar</a:t>
            </a:r>
            <a:endParaRPr sz="4000" dirty="0">
              <a:solidFill>
                <a:schemeClr val="dk1"/>
              </a:solidFill>
              <a:latin typeface="Garamond" panose="02020404030301010803" pitchFamily="18" charset="0"/>
              <a:ea typeface="Times New Roman"/>
              <a:cs typeface="Times New Roman"/>
              <a:sym typeface="Times New Roman"/>
            </a:endParaRPr>
          </a:p>
          <a:p>
            <a:pPr>
              <a:spcBef>
                <a:spcPts val="83"/>
              </a:spcBef>
            </a:pPr>
            <a:endParaRPr sz="4000" dirty="0">
              <a:solidFill>
                <a:schemeClr val="dk1"/>
              </a:solidFill>
              <a:latin typeface="Garamond" panose="02020404030301010803" pitchFamily="18" charset="0"/>
              <a:ea typeface="Times New Roman"/>
              <a:cs typeface="Times New Roman"/>
              <a:sym typeface="Times New Roman"/>
            </a:endParaRPr>
          </a:p>
          <a:p>
            <a:pPr marL="19050"/>
            <a:r>
              <a:rPr lang="en-US" sz="4000" dirty="0">
                <a:solidFill>
                  <a:schemeClr val="dk1"/>
                </a:solidFill>
                <a:latin typeface="Garamond" panose="02020404030301010803" pitchFamily="18" charset="0"/>
                <a:ea typeface="Courier New"/>
                <a:cs typeface="Courier New"/>
                <a:sym typeface="Courier New"/>
              </a:rPr>
              <a:t>public String replace(char </a:t>
            </a:r>
            <a:r>
              <a:rPr lang="en-US" sz="4000" dirty="0" err="1">
                <a:solidFill>
                  <a:schemeClr val="dk1"/>
                </a:solidFill>
                <a:latin typeface="Garamond" panose="02020404030301010803" pitchFamily="18" charset="0"/>
                <a:ea typeface="Courier New"/>
                <a:cs typeface="Courier New"/>
                <a:sym typeface="Courier New"/>
              </a:rPr>
              <a:t>oldChar</a:t>
            </a:r>
            <a:r>
              <a:rPr lang="en-US" sz="4000" dirty="0">
                <a:solidFill>
                  <a:schemeClr val="dk1"/>
                </a:solidFill>
                <a:latin typeface="Garamond" panose="02020404030301010803" pitchFamily="18" charset="0"/>
                <a:ea typeface="Courier New"/>
                <a:cs typeface="Courier New"/>
                <a:sym typeface="Courier New"/>
              </a:rPr>
              <a:t>, char </a:t>
            </a:r>
            <a:r>
              <a:rPr lang="en-US" sz="4000" dirty="0" err="1">
                <a:solidFill>
                  <a:schemeClr val="dk1"/>
                </a:solidFill>
                <a:latin typeface="Garamond" panose="02020404030301010803" pitchFamily="18" charset="0"/>
                <a:ea typeface="Courier New"/>
                <a:cs typeface="Courier New"/>
                <a:sym typeface="Courier New"/>
              </a:rPr>
              <a:t>newChar</a:t>
            </a:r>
            <a:r>
              <a:rPr lang="en-US" sz="4000" dirty="0">
                <a:solidFill>
                  <a:schemeClr val="dk1"/>
                </a:solidFill>
                <a:latin typeface="Garamond" panose="02020404030301010803" pitchFamily="18" charset="0"/>
                <a:ea typeface="Courier New"/>
                <a:cs typeface="Courier New"/>
                <a:sym typeface="Courier New"/>
              </a:rPr>
              <a:t>)</a:t>
            </a:r>
            <a:endParaRPr sz="4000" dirty="0">
              <a:solidFill>
                <a:schemeClr val="dk1"/>
              </a:solidFill>
              <a:latin typeface="Garamond" panose="02020404030301010803" pitchFamily="18" charset="0"/>
              <a:ea typeface="Courier New"/>
              <a:cs typeface="Courier New"/>
              <a:sym typeface="Courier New"/>
            </a:endParaRPr>
          </a:p>
          <a:p>
            <a:pPr>
              <a:spcBef>
                <a:spcPts val="83"/>
              </a:spcBef>
            </a:pPr>
            <a:endParaRPr sz="4000" dirty="0">
              <a:solidFill>
                <a:schemeClr val="dk1"/>
              </a:solidFill>
              <a:latin typeface="Garamond" panose="02020404030301010803" pitchFamily="18" charset="0"/>
              <a:ea typeface="Courier New"/>
              <a:cs typeface="Courier New"/>
              <a:sym typeface="Courier New"/>
            </a:endParaRPr>
          </a:p>
          <a:p>
            <a:pPr marL="365760" marR="2275523" indent="-347663">
              <a:lnSpc>
                <a:spcPct val="101099"/>
              </a:lnSpc>
            </a:pPr>
            <a:r>
              <a:rPr lang="en-US" sz="4000" dirty="0">
                <a:solidFill>
                  <a:schemeClr val="dk1"/>
                </a:solidFill>
                <a:latin typeface="Garamond" panose="02020404030301010803" pitchFamily="18" charset="0"/>
                <a:ea typeface="Courier New"/>
                <a:cs typeface="Courier New"/>
                <a:sym typeface="Courier New"/>
              </a:rPr>
              <a:t>"</a:t>
            </a:r>
            <a:r>
              <a:rPr lang="en-US" sz="4000" dirty="0" err="1">
                <a:solidFill>
                  <a:schemeClr val="dk1"/>
                </a:solidFill>
                <a:latin typeface="Garamond" panose="02020404030301010803" pitchFamily="18" charset="0"/>
                <a:ea typeface="Courier New"/>
                <a:cs typeface="Courier New"/>
                <a:sym typeface="Courier New"/>
              </a:rPr>
              <a:t>wipra</a:t>
            </a:r>
            <a:r>
              <a:rPr lang="en-US" sz="4000" dirty="0">
                <a:solidFill>
                  <a:schemeClr val="dk1"/>
                </a:solidFill>
                <a:latin typeface="Garamond" panose="02020404030301010803" pitchFamily="18" charset="0"/>
                <a:ea typeface="Courier New"/>
                <a:cs typeface="Courier New"/>
                <a:sym typeface="Courier New"/>
              </a:rPr>
              <a:t> </a:t>
            </a:r>
            <a:r>
              <a:rPr lang="en-US" sz="4000" dirty="0" err="1">
                <a:solidFill>
                  <a:schemeClr val="dk1"/>
                </a:solidFill>
                <a:latin typeface="Garamond" panose="02020404030301010803" pitchFamily="18" charset="0"/>
                <a:ea typeface="Courier New"/>
                <a:cs typeface="Courier New"/>
                <a:sym typeface="Courier New"/>
              </a:rPr>
              <a:t>technalagies</a:t>
            </a:r>
            <a:r>
              <a:rPr lang="en-US" sz="4000" dirty="0">
                <a:solidFill>
                  <a:schemeClr val="dk1"/>
                </a:solidFill>
                <a:latin typeface="Garamond" panose="02020404030301010803" pitchFamily="18" charset="0"/>
                <a:ea typeface="Courier New"/>
                <a:cs typeface="Courier New"/>
                <a:sym typeface="Courier New"/>
              </a:rPr>
              <a:t>".</a:t>
            </a:r>
            <a:r>
              <a:rPr lang="en-US" sz="4000" dirty="0">
                <a:solidFill>
                  <a:srgbClr val="FF0000"/>
                </a:solidFill>
                <a:latin typeface="Garamond" panose="02020404030301010803" pitchFamily="18" charset="0"/>
                <a:ea typeface="Courier New"/>
                <a:cs typeface="Courier New"/>
                <a:sym typeface="Courier New"/>
              </a:rPr>
              <a:t>replace('a', 'o') </a:t>
            </a:r>
            <a:r>
              <a:rPr lang="en-US" sz="4000" dirty="0">
                <a:solidFill>
                  <a:schemeClr val="dk1"/>
                </a:solidFill>
                <a:latin typeface="Garamond" panose="02020404030301010803" pitchFamily="18" charset="0"/>
                <a:ea typeface="Courier New"/>
                <a:cs typeface="Courier New"/>
                <a:sym typeface="Courier New"/>
              </a:rPr>
              <a:t>returns "</a:t>
            </a:r>
            <a:r>
              <a:rPr lang="en-US" sz="4000" dirty="0" err="1">
                <a:solidFill>
                  <a:schemeClr val="dk1"/>
                </a:solidFill>
                <a:latin typeface="Garamond" panose="02020404030301010803" pitchFamily="18" charset="0"/>
                <a:ea typeface="Courier New"/>
                <a:cs typeface="Courier New"/>
                <a:sym typeface="Courier New"/>
              </a:rPr>
              <a:t>wipro</a:t>
            </a:r>
            <a:r>
              <a:rPr lang="en-US" sz="4000" dirty="0">
                <a:solidFill>
                  <a:schemeClr val="dk1"/>
                </a:solidFill>
                <a:latin typeface="Garamond" panose="02020404030301010803" pitchFamily="18" charset="0"/>
                <a:ea typeface="Courier New"/>
                <a:cs typeface="Courier New"/>
                <a:sym typeface="Courier New"/>
              </a:rPr>
              <a:t>  technologies"</a:t>
            </a:r>
            <a:endParaRPr sz="4000" dirty="0">
              <a:solidFill>
                <a:schemeClr val="dk1"/>
              </a:solidFill>
              <a:latin typeface="Garamond" panose="02020404030301010803" pitchFamily="18" charset="0"/>
              <a:ea typeface="Courier New"/>
              <a:cs typeface="Courier New"/>
              <a:sym typeface="Courier New"/>
            </a:endParaRPr>
          </a:p>
        </p:txBody>
      </p:sp>
      <p:sp>
        <p:nvSpPr>
          <p:cNvPr id="2" name="Freeform 4">
            <a:extLst>
              <a:ext uri="{FF2B5EF4-FFF2-40B4-BE49-F238E27FC236}">
                <a16:creationId xmlns:a16="http://schemas.microsoft.com/office/drawing/2014/main" id="{21540B6E-A590-E368-8AA0-129B52A9F68E}"/>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 name="Group 2">
            <a:extLst>
              <a:ext uri="{FF2B5EF4-FFF2-40B4-BE49-F238E27FC236}">
                <a16:creationId xmlns:a16="http://schemas.microsoft.com/office/drawing/2014/main" id="{CC550329-524E-9027-AFCF-DB67E826BF86}"/>
              </a:ext>
            </a:extLst>
          </p:cNvPr>
          <p:cNvGrpSpPr/>
          <p:nvPr/>
        </p:nvGrpSpPr>
        <p:grpSpPr>
          <a:xfrm>
            <a:off x="1981200" y="571500"/>
            <a:ext cx="12954000" cy="1316039"/>
            <a:chOff x="8135915" y="3122709"/>
            <a:chExt cx="8545217" cy="2196041"/>
          </a:xfrm>
        </p:grpSpPr>
        <p:grpSp>
          <p:nvGrpSpPr>
            <p:cNvPr id="4" name="Group 3">
              <a:extLst>
                <a:ext uri="{FF2B5EF4-FFF2-40B4-BE49-F238E27FC236}">
                  <a16:creationId xmlns:a16="http://schemas.microsoft.com/office/drawing/2014/main" id="{53493413-3AE6-3370-8D7D-997CB0FD0FF0}"/>
                </a:ext>
              </a:extLst>
            </p:cNvPr>
            <p:cNvGrpSpPr/>
            <p:nvPr/>
          </p:nvGrpSpPr>
          <p:grpSpPr>
            <a:xfrm>
              <a:off x="8437054" y="3122709"/>
              <a:ext cx="8244078" cy="2196041"/>
              <a:chOff x="0" y="0"/>
              <a:chExt cx="2171280" cy="578381"/>
            </a:xfrm>
          </p:grpSpPr>
          <p:sp>
            <p:nvSpPr>
              <p:cNvPr id="6" name="Freeform 4">
                <a:extLst>
                  <a:ext uri="{FF2B5EF4-FFF2-40B4-BE49-F238E27FC236}">
                    <a16:creationId xmlns:a16="http://schemas.microsoft.com/office/drawing/2014/main" id="{B8A696F3-652E-1469-E680-628F4900B226}"/>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7" name="TextBox 6">
                <a:extLst>
                  <a:ext uri="{FF2B5EF4-FFF2-40B4-BE49-F238E27FC236}">
                    <a16:creationId xmlns:a16="http://schemas.microsoft.com/office/drawing/2014/main" id="{DCBDA0E3-B63D-48A1-5ECF-165F7EFB0065}"/>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5" name="TextBox 19">
              <a:extLst>
                <a:ext uri="{FF2B5EF4-FFF2-40B4-BE49-F238E27FC236}">
                  <a16:creationId xmlns:a16="http://schemas.microsoft.com/office/drawing/2014/main" id="{0B7CD2DC-3FF9-96E0-D47F-B6C24453004A}"/>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90" name="Google Shape;290;p20"/>
          <p:cNvSpPr txBox="1"/>
          <p:nvPr/>
        </p:nvSpPr>
        <p:spPr>
          <a:xfrm>
            <a:off x="2987317" y="1681619"/>
            <a:ext cx="12431849" cy="6354817"/>
          </a:xfrm>
          <a:prstGeom prst="rect">
            <a:avLst/>
          </a:prstGeom>
          <a:noFill/>
          <a:ln>
            <a:noFill/>
          </a:ln>
        </p:spPr>
        <p:txBody>
          <a:bodyPr spcFirstLastPara="1" wrap="square" lIns="0" tIns="19050" rIns="0" bIns="0" anchor="t" anchorCtr="0">
            <a:spAutoFit/>
          </a:bodyPr>
          <a:lstStyle/>
          <a:p>
            <a:pPr marL="365760" indent="-347663">
              <a:buClr>
                <a:srgbClr val="00AFEF"/>
              </a:buClr>
              <a:buSzPts val="2200"/>
              <a:buFont typeface="Noto Sans Symbols"/>
              <a:buChar char="▪"/>
            </a:pPr>
            <a:r>
              <a:rPr lang="en-US" sz="3300" b="1" dirty="0">
                <a:solidFill>
                  <a:schemeClr val="dk1"/>
                </a:solidFill>
                <a:latin typeface="Garamond" panose="02020404030301010803" pitchFamily="18" charset="0"/>
                <a:ea typeface="Times New Roman"/>
                <a:cs typeface="Times New Roman"/>
                <a:sym typeface="Times New Roman"/>
              </a:rPr>
              <a:t>trim() </a:t>
            </a:r>
            <a:r>
              <a:rPr lang="en-US" sz="3300" dirty="0">
                <a:solidFill>
                  <a:schemeClr val="dk1"/>
                </a:solidFill>
                <a:latin typeface="Garamond" panose="02020404030301010803" pitchFamily="18" charset="0"/>
                <a:ea typeface="Times New Roman"/>
                <a:cs typeface="Times New Roman"/>
                <a:sym typeface="Times New Roman"/>
              </a:rPr>
              <a:t>- Returns a copy of the string, with leading and trailing whitespace omitted</a:t>
            </a:r>
            <a:endParaRPr sz="2700" dirty="0">
              <a:latin typeface="Garamond" panose="02020404030301010803" pitchFamily="18" charset="0"/>
            </a:endParaRPr>
          </a:p>
          <a:p>
            <a:pPr marL="365760"/>
            <a:endParaRPr sz="3300" dirty="0">
              <a:solidFill>
                <a:schemeClr val="dk1"/>
              </a:solidFill>
              <a:latin typeface="Garamond" panose="02020404030301010803" pitchFamily="18" charset="0"/>
              <a:ea typeface="Courier New"/>
              <a:cs typeface="Courier New"/>
              <a:sym typeface="Courier New"/>
            </a:endParaRPr>
          </a:p>
          <a:p>
            <a:pPr marL="365760"/>
            <a:r>
              <a:rPr lang="en-US" sz="3300" dirty="0">
                <a:solidFill>
                  <a:schemeClr val="dk1"/>
                </a:solidFill>
                <a:latin typeface="Garamond" panose="02020404030301010803" pitchFamily="18" charset="0"/>
                <a:ea typeface="Courier New"/>
                <a:cs typeface="Courier New"/>
                <a:sym typeface="Courier New"/>
              </a:rPr>
              <a:t>public String trim()</a:t>
            </a:r>
            <a:endParaRPr sz="3300" dirty="0">
              <a:solidFill>
                <a:schemeClr val="dk1"/>
              </a:solidFill>
              <a:latin typeface="Garamond" panose="02020404030301010803" pitchFamily="18" charset="0"/>
              <a:ea typeface="Courier New"/>
              <a:cs typeface="Courier New"/>
              <a:sym typeface="Courier New"/>
            </a:endParaRPr>
          </a:p>
          <a:p>
            <a:pPr>
              <a:spcBef>
                <a:spcPts val="53"/>
              </a:spcBef>
            </a:pPr>
            <a:endParaRPr sz="3300" dirty="0">
              <a:solidFill>
                <a:schemeClr val="dk1"/>
              </a:solidFill>
              <a:latin typeface="Garamond" panose="02020404030301010803" pitchFamily="18" charset="0"/>
              <a:ea typeface="Courier New"/>
              <a:cs typeface="Courier New"/>
              <a:sym typeface="Courier New"/>
            </a:endParaRPr>
          </a:p>
          <a:p>
            <a:pPr marL="365760">
              <a:spcBef>
                <a:spcPts val="8"/>
              </a:spcBef>
            </a:pPr>
            <a:r>
              <a:rPr lang="en-US" sz="3300" dirty="0">
                <a:solidFill>
                  <a:schemeClr val="dk1"/>
                </a:solidFill>
                <a:latin typeface="Garamond" panose="02020404030301010803" pitchFamily="18" charset="0"/>
                <a:ea typeface="Courier New"/>
                <a:cs typeface="Courier New"/>
                <a:sym typeface="Courier New"/>
              </a:rPr>
              <a:t>String s = “	Hi Mom!	“.trim();</a:t>
            </a:r>
            <a:endParaRPr sz="3300" dirty="0">
              <a:solidFill>
                <a:schemeClr val="dk1"/>
              </a:solidFill>
              <a:latin typeface="Garamond" panose="02020404030301010803" pitchFamily="18" charset="0"/>
              <a:ea typeface="Courier New"/>
              <a:cs typeface="Courier New"/>
              <a:sym typeface="Courier New"/>
            </a:endParaRPr>
          </a:p>
          <a:p>
            <a:pPr marL="365760">
              <a:spcBef>
                <a:spcPts val="248"/>
              </a:spcBef>
            </a:pPr>
            <a:r>
              <a:rPr lang="en-US" sz="3300" dirty="0">
                <a:solidFill>
                  <a:schemeClr val="dk1"/>
                </a:solidFill>
                <a:latin typeface="Garamond" panose="02020404030301010803" pitchFamily="18" charset="0"/>
                <a:ea typeface="Courier New"/>
                <a:cs typeface="Courier New"/>
                <a:sym typeface="Courier New"/>
              </a:rPr>
              <a:t>S = “Hi Mom!”</a:t>
            </a:r>
            <a:endParaRPr sz="3300" dirty="0">
              <a:solidFill>
                <a:schemeClr val="dk1"/>
              </a:solidFill>
              <a:latin typeface="Garamond" panose="02020404030301010803" pitchFamily="18" charset="0"/>
              <a:ea typeface="Courier New"/>
              <a:cs typeface="Courier New"/>
              <a:sym typeface="Courier New"/>
            </a:endParaRPr>
          </a:p>
          <a:p>
            <a:pPr>
              <a:spcBef>
                <a:spcPts val="45"/>
              </a:spcBef>
            </a:pPr>
            <a:endParaRPr sz="3300" dirty="0">
              <a:solidFill>
                <a:schemeClr val="dk1"/>
              </a:solidFill>
              <a:latin typeface="Garamond" panose="02020404030301010803" pitchFamily="18" charset="0"/>
              <a:ea typeface="Courier New"/>
              <a:cs typeface="Courier New"/>
              <a:sym typeface="Courier New"/>
            </a:endParaRPr>
          </a:p>
          <a:p>
            <a:pPr marL="365760" marR="7620" indent="-347663">
              <a:lnSpc>
                <a:spcPct val="80000"/>
              </a:lnSpc>
              <a:spcBef>
                <a:spcPts val="8"/>
              </a:spcBef>
              <a:buClr>
                <a:srgbClr val="00AFEF"/>
              </a:buClr>
              <a:buSzPts val="2200"/>
              <a:buFont typeface="Noto Sans Symbols"/>
              <a:buChar char="▪"/>
            </a:pPr>
            <a:r>
              <a:rPr lang="en-US" sz="3300" b="1" dirty="0" err="1">
                <a:solidFill>
                  <a:schemeClr val="dk1"/>
                </a:solidFill>
                <a:latin typeface="Garamond" panose="02020404030301010803" pitchFamily="18" charset="0"/>
                <a:ea typeface="Times New Roman"/>
                <a:cs typeface="Times New Roman"/>
                <a:sym typeface="Times New Roman"/>
              </a:rPr>
              <a:t>valueOf</a:t>
            </a:r>
            <a:r>
              <a:rPr lang="en-US" sz="3300" b="1" dirty="0">
                <a:solidFill>
                  <a:schemeClr val="dk1"/>
                </a:solidFill>
                <a:latin typeface="Garamond" panose="02020404030301010803" pitchFamily="18" charset="0"/>
                <a:ea typeface="Times New Roman"/>
                <a:cs typeface="Times New Roman"/>
                <a:sym typeface="Times New Roman"/>
              </a:rPr>
              <a:t>() </a:t>
            </a:r>
            <a:r>
              <a:rPr lang="en-US" sz="3300" dirty="0">
                <a:solidFill>
                  <a:schemeClr val="dk1"/>
                </a:solidFill>
                <a:latin typeface="Garamond" panose="02020404030301010803" pitchFamily="18" charset="0"/>
                <a:ea typeface="Times New Roman"/>
                <a:cs typeface="Times New Roman"/>
                <a:sym typeface="Times New Roman"/>
              </a:rPr>
              <a:t>– This method is used to convert a character array into String. The result is a  String representation of argument passed as character array</a:t>
            </a:r>
            <a:endParaRPr sz="3300" dirty="0">
              <a:solidFill>
                <a:schemeClr val="dk1"/>
              </a:solidFill>
              <a:latin typeface="Garamond" panose="02020404030301010803" pitchFamily="18" charset="0"/>
              <a:ea typeface="Times New Roman"/>
              <a:cs typeface="Times New Roman"/>
              <a:sym typeface="Times New Roman"/>
            </a:endParaRPr>
          </a:p>
          <a:p>
            <a:pPr>
              <a:spcBef>
                <a:spcPts val="45"/>
              </a:spcBef>
            </a:pPr>
            <a:endParaRPr sz="3300" dirty="0">
              <a:solidFill>
                <a:schemeClr val="dk1"/>
              </a:solidFill>
              <a:latin typeface="Garamond" panose="02020404030301010803" pitchFamily="18" charset="0"/>
              <a:ea typeface="Times New Roman"/>
              <a:cs typeface="Times New Roman"/>
              <a:sym typeface="Times New Roman"/>
            </a:endParaRPr>
          </a:p>
          <a:p>
            <a:pPr marL="365760"/>
            <a:r>
              <a:rPr lang="en-US" sz="3300" dirty="0">
                <a:solidFill>
                  <a:schemeClr val="dk1"/>
                </a:solidFill>
                <a:latin typeface="Garamond" panose="02020404030301010803" pitchFamily="18" charset="0"/>
                <a:ea typeface="Courier New"/>
                <a:cs typeface="Courier New"/>
                <a:sym typeface="Courier New"/>
              </a:rPr>
              <a:t>public static String </a:t>
            </a:r>
            <a:r>
              <a:rPr lang="en-US" sz="3300" dirty="0" err="1">
                <a:solidFill>
                  <a:schemeClr val="dk1"/>
                </a:solidFill>
                <a:latin typeface="Garamond" panose="02020404030301010803" pitchFamily="18" charset="0"/>
                <a:ea typeface="Courier New"/>
                <a:cs typeface="Courier New"/>
                <a:sym typeface="Courier New"/>
              </a:rPr>
              <a:t>valueOf</a:t>
            </a:r>
            <a:r>
              <a:rPr lang="en-US" sz="3300" dirty="0">
                <a:solidFill>
                  <a:schemeClr val="dk1"/>
                </a:solidFill>
                <a:latin typeface="Garamond" panose="02020404030301010803" pitchFamily="18" charset="0"/>
                <a:ea typeface="Courier New"/>
                <a:cs typeface="Courier New"/>
                <a:sym typeface="Courier New"/>
              </a:rPr>
              <a:t>(char[] data)</a:t>
            </a:r>
            <a:endParaRPr sz="3300" dirty="0">
              <a:solidFill>
                <a:schemeClr val="dk1"/>
              </a:solidFill>
              <a:latin typeface="Garamond" panose="02020404030301010803" pitchFamily="18" charset="0"/>
              <a:ea typeface="Courier New"/>
              <a:cs typeface="Courier New"/>
              <a:sym typeface="Courier New"/>
            </a:endParaRPr>
          </a:p>
        </p:txBody>
      </p:sp>
      <p:sp>
        <p:nvSpPr>
          <p:cNvPr id="2" name="Freeform 4">
            <a:extLst>
              <a:ext uri="{FF2B5EF4-FFF2-40B4-BE49-F238E27FC236}">
                <a16:creationId xmlns:a16="http://schemas.microsoft.com/office/drawing/2014/main" id="{8207D43F-32FD-8F9A-DC06-D35A9F5859FE}"/>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 name="Group 2">
            <a:extLst>
              <a:ext uri="{FF2B5EF4-FFF2-40B4-BE49-F238E27FC236}">
                <a16:creationId xmlns:a16="http://schemas.microsoft.com/office/drawing/2014/main" id="{68034905-DAB2-9BC3-E6B6-8504BE86B7B9}"/>
              </a:ext>
            </a:extLst>
          </p:cNvPr>
          <p:cNvGrpSpPr/>
          <p:nvPr/>
        </p:nvGrpSpPr>
        <p:grpSpPr>
          <a:xfrm>
            <a:off x="2133600" y="266700"/>
            <a:ext cx="12954000" cy="1316039"/>
            <a:chOff x="8135915" y="3122709"/>
            <a:chExt cx="8545217" cy="2196041"/>
          </a:xfrm>
        </p:grpSpPr>
        <p:grpSp>
          <p:nvGrpSpPr>
            <p:cNvPr id="4" name="Group 3">
              <a:extLst>
                <a:ext uri="{FF2B5EF4-FFF2-40B4-BE49-F238E27FC236}">
                  <a16:creationId xmlns:a16="http://schemas.microsoft.com/office/drawing/2014/main" id="{96141019-0495-0A30-A4E8-3F8B5E9748E0}"/>
                </a:ext>
              </a:extLst>
            </p:cNvPr>
            <p:cNvGrpSpPr/>
            <p:nvPr/>
          </p:nvGrpSpPr>
          <p:grpSpPr>
            <a:xfrm>
              <a:off x="8437054" y="3122709"/>
              <a:ext cx="8244078" cy="2196041"/>
              <a:chOff x="0" y="0"/>
              <a:chExt cx="2171280" cy="578381"/>
            </a:xfrm>
          </p:grpSpPr>
          <p:sp>
            <p:nvSpPr>
              <p:cNvPr id="6" name="Freeform 4">
                <a:extLst>
                  <a:ext uri="{FF2B5EF4-FFF2-40B4-BE49-F238E27FC236}">
                    <a16:creationId xmlns:a16="http://schemas.microsoft.com/office/drawing/2014/main" id="{9F959167-F996-5B96-C01B-6C0351BC8F37}"/>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7" name="TextBox 6">
                <a:extLst>
                  <a:ext uri="{FF2B5EF4-FFF2-40B4-BE49-F238E27FC236}">
                    <a16:creationId xmlns:a16="http://schemas.microsoft.com/office/drawing/2014/main" id="{EA9E0E0A-B8BA-D9F8-D6D7-3898FE8801CF}"/>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5" name="TextBox 19">
              <a:extLst>
                <a:ext uri="{FF2B5EF4-FFF2-40B4-BE49-F238E27FC236}">
                  <a16:creationId xmlns:a16="http://schemas.microsoft.com/office/drawing/2014/main" id="{7198C5B8-E2AC-49B8-C259-4690C59F1BE4}"/>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6" name="Google Shape;296;p21"/>
          <p:cNvSpPr txBox="1">
            <a:spLocks noGrp="1"/>
          </p:cNvSpPr>
          <p:nvPr>
            <p:ph type="ftr" idx="4294967295"/>
          </p:nvPr>
        </p:nvSpPr>
        <p:spPr>
          <a:xfrm>
            <a:off x="15223332" y="9891323"/>
            <a:ext cx="778668" cy="377019"/>
          </a:xfrm>
          <a:prstGeom prst="rect">
            <a:avLst/>
          </a:prstGeom>
          <a:noFill/>
          <a:ln>
            <a:noFill/>
          </a:ln>
        </p:spPr>
        <p:txBody>
          <a:bodyPr spcFirstLastPara="1" vert="horz" wrap="square" lIns="0" tIns="7613" rIns="0" bIns="0" rtlCol="0" anchor="ctr" anchorCtr="0">
            <a:spAutoFit/>
          </a:bodyPr>
          <a:lstStyle/>
          <a:p>
            <a:pPr marL="19050"/>
            <a:r>
              <a:rPr lang="en-US"/>
              <a:t>© 2017 Wipro</a:t>
            </a:r>
            <a:endParaRPr/>
          </a:p>
        </p:txBody>
      </p:sp>
      <p:sp>
        <p:nvSpPr>
          <p:cNvPr id="297" name="Google Shape;297;p21"/>
          <p:cNvSpPr txBox="1">
            <a:spLocks noGrp="1"/>
          </p:cNvSpPr>
          <p:nvPr>
            <p:ph type="dt" idx="4294967295"/>
          </p:nvPr>
        </p:nvSpPr>
        <p:spPr>
          <a:xfrm>
            <a:off x="15378113" y="9891323"/>
            <a:ext cx="623888" cy="377019"/>
          </a:xfrm>
          <a:prstGeom prst="rect">
            <a:avLst/>
          </a:prstGeom>
          <a:noFill/>
          <a:ln>
            <a:noFill/>
          </a:ln>
        </p:spPr>
        <p:txBody>
          <a:bodyPr spcFirstLastPara="1" vert="horz" wrap="square" lIns="0" tIns="7613" rIns="0" bIns="0" rtlCol="0" anchor="ctr" anchorCtr="0">
            <a:spAutoFit/>
          </a:bodyPr>
          <a:lstStyle/>
          <a:p>
            <a:pPr marL="19050"/>
            <a:r>
              <a:rPr lang="en-US"/>
              <a:t>confidential</a:t>
            </a:r>
            <a:endParaRPr/>
          </a:p>
        </p:txBody>
      </p:sp>
      <p:sp>
        <p:nvSpPr>
          <p:cNvPr id="298" name="Google Shape;298;p21"/>
          <p:cNvSpPr txBox="1">
            <a:spLocks noGrp="1"/>
          </p:cNvSpPr>
          <p:nvPr>
            <p:ph type="sldNum" idx="4294967295"/>
          </p:nvPr>
        </p:nvSpPr>
        <p:spPr>
          <a:xfrm>
            <a:off x="15759113" y="9983656"/>
            <a:ext cx="242888" cy="192353"/>
          </a:xfrm>
          <a:prstGeom prst="rect">
            <a:avLst/>
          </a:prstGeom>
          <a:noFill/>
          <a:ln>
            <a:noFill/>
          </a:ln>
        </p:spPr>
        <p:txBody>
          <a:bodyPr spcFirstLastPara="1" vert="horz" wrap="square" lIns="0" tIns="7613" rIns="0" bIns="0" rtlCol="0" anchor="ctr" anchorCtr="0">
            <a:spAutoFit/>
          </a:bodyPr>
          <a:lstStyle/>
          <a:p>
            <a:pPr marL="57150"/>
            <a:fld id="{00000000-1234-1234-1234-123412341234}" type="slidenum">
              <a:rPr lang="en-US"/>
              <a:pPr marL="57150"/>
              <a:t>24</a:t>
            </a:fld>
            <a:endParaRPr/>
          </a:p>
        </p:txBody>
      </p:sp>
      <p:sp>
        <p:nvSpPr>
          <p:cNvPr id="299" name="Google Shape;299;p21"/>
          <p:cNvSpPr txBox="1"/>
          <p:nvPr/>
        </p:nvSpPr>
        <p:spPr>
          <a:xfrm>
            <a:off x="13989559" y="9968189"/>
            <a:ext cx="561023" cy="146187"/>
          </a:xfrm>
          <a:prstGeom prst="rect">
            <a:avLst/>
          </a:prstGeom>
          <a:noFill/>
          <a:ln>
            <a:noFill/>
          </a:ln>
        </p:spPr>
        <p:txBody>
          <a:bodyPr spcFirstLastPara="1" wrap="square" lIns="0" tIns="7613" rIns="0" bIns="0" anchor="t" anchorCtr="0">
            <a:spAutoFit/>
          </a:bodyPr>
          <a:lstStyle/>
          <a:p>
            <a:pPr marL="19050"/>
            <a:r>
              <a:rPr lang="en-US" sz="900">
                <a:solidFill>
                  <a:srgbClr val="4D4E5C"/>
                </a:solidFill>
                <a:latin typeface="Arial"/>
                <a:ea typeface="Arial"/>
                <a:cs typeface="Arial"/>
                <a:sym typeface="Arial"/>
              </a:rPr>
              <a:t>wipro.com</a:t>
            </a:r>
            <a:endParaRPr sz="900">
              <a:solidFill>
                <a:schemeClr val="dk1"/>
              </a:solidFill>
              <a:latin typeface="Arial"/>
              <a:ea typeface="Arial"/>
              <a:cs typeface="Arial"/>
              <a:sym typeface="Arial"/>
            </a:endParaRPr>
          </a:p>
        </p:txBody>
      </p:sp>
      <p:sp>
        <p:nvSpPr>
          <p:cNvPr id="300" name="Google Shape;300;p21"/>
          <p:cNvSpPr txBox="1"/>
          <p:nvPr/>
        </p:nvSpPr>
        <p:spPr>
          <a:xfrm>
            <a:off x="3635388" y="1792442"/>
            <a:ext cx="4860540" cy="573234"/>
          </a:xfrm>
          <a:prstGeom prst="rect">
            <a:avLst/>
          </a:prstGeom>
          <a:noFill/>
          <a:ln>
            <a:noFill/>
          </a:ln>
        </p:spPr>
        <p:txBody>
          <a:bodyPr spcFirstLastPara="1" wrap="square" lIns="0" tIns="19050" rIns="0" bIns="0" anchor="t" anchorCtr="0">
            <a:spAutoFit/>
          </a:bodyPr>
          <a:lstStyle/>
          <a:p>
            <a:pPr marL="19050"/>
            <a:r>
              <a:rPr lang="en-US" sz="3600" b="1">
                <a:solidFill>
                  <a:schemeClr val="dk1"/>
                </a:solidFill>
                <a:latin typeface="Times New Roman"/>
                <a:ea typeface="Times New Roman"/>
                <a:cs typeface="Times New Roman"/>
                <a:sym typeface="Times New Roman"/>
              </a:rPr>
              <a:t>Other forms are:</a:t>
            </a:r>
            <a:endParaRPr sz="3600">
              <a:solidFill>
                <a:schemeClr val="dk1"/>
              </a:solidFill>
              <a:latin typeface="Times New Roman"/>
              <a:ea typeface="Times New Roman"/>
              <a:cs typeface="Times New Roman"/>
              <a:sym typeface="Times New Roman"/>
            </a:endParaRPr>
          </a:p>
        </p:txBody>
      </p:sp>
      <p:graphicFrame>
        <p:nvGraphicFramePr>
          <p:cNvPr id="301" name="Google Shape;301;p21"/>
          <p:cNvGraphicFramePr/>
          <p:nvPr>
            <p:extLst>
              <p:ext uri="{D42A27DB-BD31-4B8C-83A1-F6EECF244321}">
                <p14:modId xmlns:p14="http://schemas.microsoft.com/office/powerpoint/2010/main" val="363948851"/>
              </p:ext>
            </p:extLst>
          </p:nvPr>
        </p:nvGraphicFramePr>
        <p:xfrm>
          <a:off x="2879306" y="2875248"/>
          <a:ext cx="12853389" cy="3932065"/>
        </p:xfrm>
        <a:graphic>
          <a:graphicData uri="http://schemas.openxmlformats.org/drawingml/2006/table">
            <a:tbl>
              <a:tblPr firstRow="1" bandRow="1">
                <a:noFill/>
              </a:tblPr>
              <a:tblGrid>
                <a:gridCol w="2196038">
                  <a:extLst>
                    <a:ext uri="{9D8B030D-6E8A-4147-A177-3AD203B41FA5}">
                      <a16:colId xmlns:a16="http://schemas.microsoft.com/office/drawing/2014/main" val="20000"/>
                    </a:ext>
                  </a:extLst>
                </a:gridCol>
                <a:gridCol w="2277863">
                  <a:extLst>
                    <a:ext uri="{9D8B030D-6E8A-4147-A177-3AD203B41FA5}">
                      <a16:colId xmlns:a16="http://schemas.microsoft.com/office/drawing/2014/main" val="20001"/>
                    </a:ext>
                  </a:extLst>
                </a:gridCol>
                <a:gridCol w="2280900">
                  <a:extLst>
                    <a:ext uri="{9D8B030D-6E8A-4147-A177-3AD203B41FA5}">
                      <a16:colId xmlns:a16="http://schemas.microsoft.com/office/drawing/2014/main" val="20002"/>
                    </a:ext>
                  </a:extLst>
                </a:gridCol>
                <a:gridCol w="6098588">
                  <a:extLst>
                    <a:ext uri="{9D8B030D-6E8A-4147-A177-3AD203B41FA5}">
                      <a16:colId xmlns:a16="http://schemas.microsoft.com/office/drawing/2014/main" val="20003"/>
                    </a:ext>
                  </a:extLst>
                </a:gridCol>
              </a:tblGrid>
              <a:tr h="609488">
                <a:tc>
                  <a:txBody>
                    <a:bodyPr/>
                    <a:lstStyle/>
                    <a:p>
                      <a:pPr marL="0" marR="28575" lvl="0" indent="0" algn="ctr" rtl="0">
                        <a:lnSpc>
                          <a:spcPct val="77500"/>
                        </a:lnSpc>
                        <a:spcBef>
                          <a:spcPts val="0"/>
                        </a:spcBef>
                        <a:spcAft>
                          <a:spcPts val="0"/>
                        </a:spcAft>
                        <a:buNone/>
                      </a:pPr>
                      <a:r>
                        <a:rPr lang="en-US" sz="3600" u="none" strike="noStrike" cap="none">
                          <a:latin typeface="Courier New"/>
                          <a:ea typeface="Courier New"/>
                          <a:cs typeface="Courier New"/>
                          <a:sym typeface="Courier New"/>
                        </a:rPr>
                        <a:t>public</a:t>
                      </a:r>
                      <a:endParaRPr sz="3600" u="none" strike="noStrike" cap="none">
                        <a:latin typeface="Courier New"/>
                        <a:ea typeface="Courier New"/>
                        <a:cs typeface="Courier New"/>
                        <a:sym typeface="Courier New"/>
                      </a:endParaRPr>
                    </a:p>
                  </a:txBody>
                  <a:tcPr marL="0" marR="0" marT="0" marB="0"/>
                </a:tc>
                <a:tc>
                  <a:txBody>
                    <a:bodyPr/>
                    <a:lstStyle/>
                    <a:p>
                      <a:pPr marL="67945" marR="0" lvl="0" indent="0" algn="l" rtl="0">
                        <a:lnSpc>
                          <a:spcPct val="77500"/>
                        </a:lnSpc>
                        <a:spcBef>
                          <a:spcPts val="0"/>
                        </a:spcBef>
                        <a:spcAft>
                          <a:spcPts val="0"/>
                        </a:spcAft>
                        <a:buNone/>
                      </a:pPr>
                      <a:r>
                        <a:rPr lang="en-US" sz="3600" u="none" strike="noStrike" cap="none">
                          <a:latin typeface="Courier New"/>
                          <a:ea typeface="Courier New"/>
                          <a:cs typeface="Courier New"/>
                          <a:sym typeface="Courier New"/>
                        </a:rPr>
                        <a:t>static</a:t>
                      </a:r>
                      <a:endParaRPr sz="3600" u="none" strike="noStrike" cap="none">
                        <a:latin typeface="Courier New"/>
                        <a:ea typeface="Courier New"/>
                        <a:cs typeface="Courier New"/>
                        <a:sym typeface="Courier New"/>
                      </a:endParaRPr>
                    </a:p>
                  </a:txBody>
                  <a:tcPr marL="0" marR="0" marT="0" marB="0"/>
                </a:tc>
                <a:tc>
                  <a:txBody>
                    <a:bodyPr/>
                    <a:lstStyle/>
                    <a:p>
                      <a:pPr marL="67310" marR="0" lvl="0" indent="0" algn="l" rtl="0">
                        <a:lnSpc>
                          <a:spcPct val="77500"/>
                        </a:lnSpc>
                        <a:spcBef>
                          <a:spcPts val="0"/>
                        </a:spcBef>
                        <a:spcAft>
                          <a:spcPts val="0"/>
                        </a:spcAft>
                        <a:buNone/>
                      </a:pPr>
                      <a:r>
                        <a:rPr lang="en-US" sz="3600" u="none" strike="noStrike" cap="none">
                          <a:latin typeface="Courier New"/>
                          <a:ea typeface="Courier New"/>
                          <a:cs typeface="Courier New"/>
                          <a:sym typeface="Courier New"/>
                        </a:rPr>
                        <a:t>String</a:t>
                      </a:r>
                      <a:endParaRPr sz="3600" u="none" strike="noStrike" cap="none">
                        <a:latin typeface="Courier New"/>
                        <a:ea typeface="Courier New"/>
                        <a:cs typeface="Courier New"/>
                        <a:sym typeface="Courier New"/>
                      </a:endParaRPr>
                    </a:p>
                  </a:txBody>
                  <a:tcPr marL="0" marR="0" marT="0" marB="0"/>
                </a:tc>
                <a:tc>
                  <a:txBody>
                    <a:bodyPr/>
                    <a:lstStyle/>
                    <a:p>
                      <a:pPr marL="67945" marR="0" lvl="0" indent="0" algn="l" rtl="0">
                        <a:lnSpc>
                          <a:spcPct val="77500"/>
                        </a:lnSpc>
                        <a:spcBef>
                          <a:spcPts val="0"/>
                        </a:spcBef>
                        <a:spcAft>
                          <a:spcPts val="0"/>
                        </a:spcAft>
                        <a:buNone/>
                      </a:pPr>
                      <a:r>
                        <a:rPr lang="en-US" sz="3600" u="none" strike="noStrike" cap="none">
                          <a:latin typeface="Courier New"/>
                          <a:ea typeface="Courier New"/>
                          <a:cs typeface="Courier New"/>
                          <a:sym typeface="Courier New"/>
                        </a:rPr>
                        <a:t>valueOf(char c)</a:t>
                      </a:r>
                      <a:endParaRPr sz="3600" u="none" strike="noStrike" cap="none">
                        <a:latin typeface="Courier New"/>
                        <a:ea typeface="Courier New"/>
                        <a:cs typeface="Courier New"/>
                        <a:sym typeface="Courier New"/>
                      </a:endParaRPr>
                    </a:p>
                  </a:txBody>
                  <a:tcPr marL="0" marR="0" marT="0" marB="0"/>
                </a:tc>
                <a:extLst>
                  <a:ext uri="{0D108BD9-81ED-4DB2-BD59-A6C34878D82A}">
                    <a16:rowId xmlns:a16="http://schemas.microsoft.com/office/drawing/2014/main" val="10000"/>
                  </a:ext>
                </a:extLst>
              </a:tr>
              <a:tr h="701025">
                <a:tc>
                  <a:txBody>
                    <a:bodyPr/>
                    <a:lstStyle/>
                    <a:p>
                      <a:pPr marL="0" marR="28575" lvl="0" indent="0" algn="ctr" rtl="0">
                        <a:lnSpc>
                          <a:spcPct val="100000"/>
                        </a:lnSpc>
                        <a:spcBef>
                          <a:spcPts val="0"/>
                        </a:spcBef>
                        <a:spcAft>
                          <a:spcPts val="0"/>
                        </a:spcAft>
                        <a:buNone/>
                      </a:pPr>
                      <a:r>
                        <a:rPr lang="en-US" sz="3600" u="none" strike="noStrike" cap="none">
                          <a:latin typeface="Courier New"/>
                          <a:ea typeface="Courier New"/>
                          <a:cs typeface="Courier New"/>
                          <a:sym typeface="Courier New"/>
                        </a:rPr>
                        <a:t>public</a:t>
                      </a:r>
                      <a:endParaRPr sz="3600" u="none" strike="noStrike" cap="none">
                        <a:latin typeface="Courier New"/>
                        <a:ea typeface="Courier New"/>
                        <a:cs typeface="Courier New"/>
                        <a:sym typeface="Courier New"/>
                      </a:endParaRPr>
                    </a:p>
                  </a:txBody>
                  <a:tcPr marL="0" marR="0" marT="15225" marB="0"/>
                </a:tc>
                <a:tc>
                  <a:txBody>
                    <a:bodyPr/>
                    <a:lstStyle/>
                    <a:p>
                      <a:pPr marL="68580"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static</a:t>
                      </a:r>
                      <a:endParaRPr sz="3600" u="none" strike="noStrike" cap="none">
                        <a:latin typeface="Courier New"/>
                        <a:ea typeface="Courier New"/>
                        <a:cs typeface="Courier New"/>
                        <a:sym typeface="Courier New"/>
                      </a:endParaRPr>
                    </a:p>
                  </a:txBody>
                  <a:tcPr marL="0" marR="0" marT="15225" marB="0"/>
                </a:tc>
                <a:tc>
                  <a:txBody>
                    <a:bodyPr/>
                    <a:lstStyle/>
                    <a:p>
                      <a:pPr marL="67310"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String</a:t>
                      </a:r>
                      <a:endParaRPr sz="3600" u="none" strike="noStrike" cap="none">
                        <a:latin typeface="Courier New"/>
                        <a:ea typeface="Courier New"/>
                        <a:cs typeface="Courier New"/>
                        <a:sym typeface="Courier New"/>
                      </a:endParaRPr>
                    </a:p>
                  </a:txBody>
                  <a:tcPr marL="0" marR="0" marT="15225" marB="0"/>
                </a:tc>
                <a:tc>
                  <a:txBody>
                    <a:bodyPr/>
                    <a:lstStyle/>
                    <a:p>
                      <a:pPr marL="67945"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valueOf(boolean b)</a:t>
                      </a:r>
                      <a:endParaRPr sz="3600" u="none" strike="noStrike" cap="none">
                        <a:latin typeface="Courier New"/>
                        <a:ea typeface="Courier New"/>
                        <a:cs typeface="Courier New"/>
                        <a:sym typeface="Courier New"/>
                      </a:endParaRPr>
                    </a:p>
                  </a:txBody>
                  <a:tcPr marL="0" marR="0" marT="15225" marB="0"/>
                </a:tc>
                <a:extLst>
                  <a:ext uri="{0D108BD9-81ED-4DB2-BD59-A6C34878D82A}">
                    <a16:rowId xmlns:a16="http://schemas.microsoft.com/office/drawing/2014/main" val="10001"/>
                  </a:ext>
                </a:extLst>
              </a:tr>
              <a:tr h="701288">
                <a:tc>
                  <a:txBody>
                    <a:bodyPr/>
                    <a:lstStyle/>
                    <a:p>
                      <a:pPr marL="0" marR="28575" lvl="0" indent="0" algn="ctr" rtl="0">
                        <a:lnSpc>
                          <a:spcPct val="100000"/>
                        </a:lnSpc>
                        <a:spcBef>
                          <a:spcPts val="0"/>
                        </a:spcBef>
                        <a:spcAft>
                          <a:spcPts val="0"/>
                        </a:spcAft>
                        <a:buNone/>
                      </a:pPr>
                      <a:r>
                        <a:rPr lang="en-US" sz="3600" u="none" strike="noStrike" cap="none">
                          <a:latin typeface="Courier New"/>
                          <a:ea typeface="Courier New"/>
                          <a:cs typeface="Courier New"/>
                          <a:sym typeface="Courier New"/>
                        </a:rPr>
                        <a:t>public</a:t>
                      </a:r>
                      <a:endParaRPr sz="3600" u="none" strike="noStrike" cap="none">
                        <a:latin typeface="Courier New"/>
                        <a:ea typeface="Courier New"/>
                        <a:cs typeface="Courier New"/>
                        <a:sym typeface="Courier New"/>
                      </a:endParaRPr>
                    </a:p>
                  </a:txBody>
                  <a:tcPr marL="0" marR="0" marT="15225" marB="0"/>
                </a:tc>
                <a:tc>
                  <a:txBody>
                    <a:bodyPr/>
                    <a:lstStyle/>
                    <a:p>
                      <a:pPr marL="68580"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static</a:t>
                      </a:r>
                      <a:endParaRPr sz="3600" u="none" strike="noStrike" cap="none">
                        <a:latin typeface="Courier New"/>
                        <a:ea typeface="Courier New"/>
                        <a:cs typeface="Courier New"/>
                        <a:sym typeface="Courier New"/>
                      </a:endParaRPr>
                    </a:p>
                  </a:txBody>
                  <a:tcPr marL="0" marR="0" marT="15225" marB="0"/>
                </a:tc>
                <a:tc>
                  <a:txBody>
                    <a:bodyPr/>
                    <a:lstStyle/>
                    <a:p>
                      <a:pPr marL="67310"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String</a:t>
                      </a:r>
                      <a:endParaRPr sz="3600" u="none" strike="noStrike" cap="none">
                        <a:latin typeface="Courier New"/>
                        <a:ea typeface="Courier New"/>
                        <a:cs typeface="Courier New"/>
                        <a:sym typeface="Courier New"/>
                      </a:endParaRPr>
                    </a:p>
                  </a:txBody>
                  <a:tcPr marL="0" marR="0" marT="15225" marB="0"/>
                </a:tc>
                <a:tc>
                  <a:txBody>
                    <a:bodyPr/>
                    <a:lstStyle/>
                    <a:p>
                      <a:pPr marL="67945"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valueOf(int i)</a:t>
                      </a:r>
                      <a:endParaRPr sz="3600" u="none" strike="noStrike" cap="none">
                        <a:latin typeface="Courier New"/>
                        <a:ea typeface="Courier New"/>
                        <a:cs typeface="Courier New"/>
                        <a:sym typeface="Courier New"/>
                      </a:endParaRPr>
                    </a:p>
                  </a:txBody>
                  <a:tcPr marL="0" marR="0" marT="15225" marB="0"/>
                </a:tc>
                <a:extLst>
                  <a:ext uri="{0D108BD9-81ED-4DB2-BD59-A6C34878D82A}">
                    <a16:rowId xmlns:a16="http://schemas.microsoft.com/office/drawing/2014/main" val="10002"/>
                  </a:ext>
                </a:extLst>
              </a:tr>
              <a:tr h="701288">
                <a:tc>
                  <a:txBody>
                    <a:bodyPr/>
                    <a:lstStyle/>
                    <a:p>
                      <a:pPr marL="0" marR="28575" lvl="0" indent="0" algn="ctr" rtl="0">
                        <a:lnSpc>
                          <a:spcPct val="100000"/>
                        </a:lnSpc>
                        <a:spcBef>
                          <a:spcPts val="0"/>
                        </a:spcBef>
                        <a:spcAft>
                          <a:spcPts val="0"/>
                        </a:spcAft>
                        <a:buNone/>
                      </a:pPr>
                      <a:r>
                        <a:rPr lang="en-US" sz="3600" u="none" strike="noStrike" cap="none">
                          <a:latin typeface="Courier New"/>
                          <a:ea typeface="Courier New"/>
                          <a:cs typeface="Courier New"/>
                          <a:sym typeface="Courier New"/>
                        </a:rPr>
                        <a:t>public</a:t>
                      </a:r>
                      <a:endParaRPr sz="3600" u="none" strike="noStrike" cap="none">
                        <a:latin typeface="Courier New"/>
                        <a:ea typeface="Courier New"/>
                        <a:cs typeface="Courier New"/>
                        <a:sym typeface="Courier New"/>
                      </a:endParaRPr>
                    </a:p>
                  </a:txBody>
                  <a:tcPr marL="0" marR="0" marT="15225" marB="0"/>
                </a:tc>
                <a:tc>
                  <a:txBody>
                    <a:bodyPr/>
                    <a:lstStyle/>
                    <a:p>
                      <a:pPr marL="68580"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static</a:t>
                      </a:r>
                      <a:endParaRPr sz="3600" u="none" strike="noStrike" cap="none">
                        <a:latin typeface="Courier New"/>
                        <a:ea typeface="Courier New"/>
                        <a:cs typeface="Courier New"/>
                        <a:sym typeface="Courier New"/>
                      </a:endParaRPr>
                    </a:p>
                  </a:txBody>
                  <a:tcPr marL="0" marR="0" marT="15225" marB="0"/>
                </a:tc>
                <a:tc>
                  <a:txBody>
                    <a:bodyPr/>
                    <a:lstStyle/>
                    <a:p>
                      <a:pPr marL="67310"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String</a:t>
                      </a:r>
                      <a:endParaRPr sz="3600" u="none" strike="noStrike" cap="none">
                        <a:latin typeface="Courier New"/>
                        <a:ea typeface="Courier New"/>
                        <a:cs typeface="Courier New"/>
                        <a:sym typeface="Courier New"/>
                      </a:endParaRPr>
                    </a:p>
                  </a:txBody>
                  <a:tcPr marL="0" marR="0" marT="15225" marB="0"/>
                </a:tc>
                <a:tc>
                  <a:txBody>
                    <a:bodyPr/>
                    <a:lstStyle/>
                    <a:p>
                      <a:pPr marL="67945"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valueOf(long l)</a:t>
                      </a:r>
                      <a:endParaRPr sz="3600" u="none" strike="noStrike" cap="none">
                        <a:latin typeface="Courier New"/>
                        <a:ea typeface="Courier New"/>
                        <a:cs typeface="Courier New"/>
                        <a:sym typeface="Courier New"/>
                      </a:endParaRPr>
                    </a:p>
                  </a:txBody>
                  <a:tcPr marL="0" marR="0" marT="15225" marB="0"/>
                </a:tc>
                <a:extLst>
                  <a:ext uri="{0D108BD9-81ED-4DB2-BD59-A6C34878D82A}">
                    <a16:rowId xmlns:a16="http://schemas.microsoft.com/office/drawing/2014/main" val="10003"/>
                  </a:ext>
                </a:extLst>
              </a:tr>
              <a:tr h="609488">
                <a:tc>
                  <a:txBody>
                    <a:bodyPr/>
                    <a:lstStyle/>
                    <a:p>
                      <a:pPr marL="0" marR="28575" lvl="0" indent="0" algn="ctr" rtl="0">
                        <a:lnSpc>
                          <a:spcPct val="100000"/>
                        </a:lnSpc>
                        <a:spcBef>
                          <a:spcPts val="0"/>
                        </a:spcBef>
                        <a:spcAft>
                          <a:spcPts val="0"/>
                        </a:spcAft>
                        <a:buNone/>
                      </a:pPr>
                      <a:r>
                        <a:rPr lang="en-US" sz="3600" u="none" strike="noStrike" cap="none">
                          <a:latin typeface="Courier New"/>
                          <a:ea typeface="Courier New"/>
                          <a:cs typeface="Courier New"/>
                          <a:sym typeface="Courier New"/>
                        </a:rPr>
                        <a:t>public</a:t>
                      </a:r>
                      <a:endParaRPr sz="3600" u="none" strike="noStrike" cap="none">
                        <a:latin typeface="Courier New"/>
                        <a:ea typeface="Courier New"/>
                        <a:cs typeface="Courier New"/>
                        <a:sym typeface="Courier New"/>
                      </a:endParaRPr>
                    </a:p>
                  </a:txBody>
                  <a:tcPr marL="0" marR="0" marT="15225" marB="0"/>
                </a:tc>
                <a:tc>
                  <a:txBody>
                    <a:bodyPr/>
                    <a:lstStyle/>
                    <a:p>
                      <a:pPr marL="68580"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static</a:t>
                      </a:r>
                      <a:endParaRPr sz="3600" u="none" strike="noStrike" cap="none">
                        <a:latin typeface="Courier New"/>
                        <a:ea typeface="Courier New"/>
                        <a:cs typeface="Courier New"/>
                        <a:sym typeface="Courier New"/>
                      </a:endParaRPr>
                    </a:p>
                  </a:txBody>
                  <a:tcPr marL="0" marR="0" marT="15225" marB="0"/>
                </a:tc>
                <a:tc>
                  <a:txBody>
                    <a:bodyPr/>
                    <a:lstStyle/>
                    <a:p>
                      <a:pPr marL="67310" marR="0" lvl="0" indent="0" algn="l" rtl="0">
                        <a:lnSpc>
                          <a:spcPct val="100000"/>
                        </a:lnSpc>
                        <a:spcBef>
                          <a:spcPts val="0"/>
                        </a:spcBef>
                        <a:spcAft>
                          <a:spcPts val="0"/>
                        </a:spcAft>
                        <a:buNone/>
                      </a:pPr>
                      <a:r>
                        <a:rPr lang="en-US" sz="3600" u="none" strike="noStrike" cap="none">
                          <a:latin typeface="Courier New"/>
                          <a:ea typeface="Courier New"/>
                          <a:cs typeface="Courier New"/>
                          <a:sym typeface="Courier New"/>
                        </a:rPr>
                        <a:t>String</a:t>
                      </a:r>
                      <a:endParaRPr sz="3600" u="none" strike="noStrike" cap="none">
                        <a:latin typeface="Courier New"/>
                        <a:ea typeface="Courier New"/>
                        <a:cs typeface="Courier New"/>
                        <a:sym typeface="Courier New"/>
                      </a:endParaRPr>
                    </a:p>
                  </a:txBody>
                  <a:tcPr marL="0" marR="0" marT="15225" marB="0"/>
                </a:tc>
                <a:tc>
                  <a:txBody>
                    <a:bodyPr/>
                    <a:lstStyle/>
                    <a:p>
                      <a:pPr marL="67945" marR="0" lvl="0" indent="0" algn="l" rtl="0">
                        <a:lnSpc>
                          <a:spcPct val="100000"/>
                        </a:lnSpc>
                        <a:spcBef>
                          <a:spcPts val="0"/>
                        </a:spcBef>
                        <a:spcAft>
                          <a:spcPts val="0"/>
                        </a:spcAft>
                        <a:buNone/>
                      </a:pPr>
                      <a:r>
                        <a:rPr lang="en-US" sz="3600" u="none" strike="noStrike" cap="none" dirty="0" err="1">
                          <a:latin typeface="Courier New"/>
                          <a:ea typeface="Courier New"/>
                          <a:cs typeface="Courier New"/>
                          <a:sym typeface="Courier New"/>
                        </a:rPr>
                        <a:t>valueOf</a:t>
                      </a:r>
                      <a:r>
                        <a:rPr lang="en-US" sz="3600" u="none" strike="noStrike" cap="none" dirty="0">
                          <a:latin typeface="Courier New"/>
                          <a:ea typeface="Courier New"/>
                          <a:cs typeface="Courier New"/>
                          <a:sym typeface="Courier New"/>
                        </a:rPr>
                        <a:t>(float f)</a:t>
                      </a:r>
                      <a:endParaRPr sz="3600" u="none" strike="noStrike" cap="none" dirty="0">
                        <a:latin typeface="Courier New"/>
                        <a:ea typeface="Courier New"/>
                        <a:cs typeface="Courier New"/>
                        <a:sym typeface="Courier New"/>
                      </a:endParaRPr>
                    </a:p>
                  </a:txBody>
                  <a:tcPr marL="0" marR="0" marT="15225" marB="0"/>
                </a:tc>
                <a:extLst>
                  <a:ext uri="{0D108BD9-81ED-4DB2-BD59-A6C34878D82A}">
                    <a16:rowId xmlns:a16="http://schemas.microsoft.com/office/drawing/2014/main" val="10004"/>
                  </a:ext>
                </a:extLst>
              </a:tr>
              <a:tr h="609488">
                <a:tc>
                  <a:txBody>
                    <a:bodyPr/>
                    <a:lstStyle/>
                    <a:p>
                      <a:pPr marL="0" marR="28575" lvl="0" indent="0" algn="ctr" rtl="0">
                        <a:lnSpc>
                          <a:spcPct val="100000"/>
                        </a:lnSpc>
                        <a:spcBef>
                          <a:spcPts val="0"/>
                        </a:spcBef>
                        <a:spcAft>
                          <a:spcPts val="0"/>
                        </a:spcAft>
                        <a:buNone/>
                      </a:pPr>
                      <a:endParaRPr sz="3600" u="none" strike="noStrike" cap="none" dirty="0">
                        <a:latin typeface="Courier New"/>
                        <a:ea typeface="Courier New"/>
                        <a:cs typeface="Courier New"/>
                        <a:sym typeface="Courier New"/>
                      </a:endParaRPr>
                    </a:p>
                  </a:txBody>
                  <a:tcPr marL="0" marR="0" marT="15225" marB="0"/>
                </a:tc>
                <a:tc>
                  <a:txBody>
                    <a:bodyPr/>
                    <a:lstStyle/>
                    <a:p>
                      <a:pPr marL="68580" marR="0" lvl="0" indent="0" algn="l" rtl="0">
                        <a:lnSpc>
                          <a:spcPct val="100000"/>
                        </a:lnSpc>
                        <a:spcBef>
                          <a:spcPts val="0"/>
                        </a:spcBef>
                        <a:spcAft>
                          <a:spcPts val="0"/>
                        </a:spcAft>
                        <a:buNone/>
                      </a:pPr>
                      <a:endParaRPr sz="3600" u="none" strike="noStrike" cap="none">
                        <a:latin typeface="Courier New"/>
                        <a:ea typeface="Courier New"/>
                        <a:cs typeface="Courier New"/>
                        <a:sym typeface="Courier New"/>
                      </a:endParaRPr>
                    </a:p>
                  </a:txBody>
                  <a:tcPr marL="0" marR="0" marT="15225" marB="0"/>
                </a:tc>
                <a:tc>
                  <a:txBody>
                    <a:bodyPr/>
                    <a:lstStyle/>
                    <a:p>
                      <a:pPr marL="67310" marR="0" lvl="0" indent="0" algn="l" rtl="0">
                        <a:lnSpc>
                          <a:spcPct val="100000"/>
                        </a:lnSpc>
                        <a:spcBef>
                          <a:spcPts val="0"/>
                        </a:spcBef>
                        <a:spcAft>
                          <a:spcPts val="0"/>
                        </a:spcAft>
                        <a:buNone/>
                      </a:pPr>
                      <a:endParaRPr sz="3600" u="none" strike="noStrike" cap="none">
                        <a:latin typeface="Courier New"/>
                        <a:ea typeface="Courier New"/>
                        <a:cs typeface="Courier New"/>
                        <a:sym typeface="Courier New"/>
                      </a:endParaRPr>
                    </a:p>
                  </a:txBody>
                  <a:tcPr marL="0" marR="0" marT="15225" marB="0"/>
                </a:tc>
                <a:tc>
                  <a:txBody>
                    <a:bodyPr/>
                    <a:lstStyle/>
                    <a:p>
                      <a:pPr marL="67945" marR="0" lvl="0" indent="0" algn="l" rtl="0">
                        <a:lnSpc>
                          <a:spcPct val="100000"/>
                        </a:lnSpc>
                        <a:spcBef>
                          <a:spcPts val="0"/>
                        </a:spcBef>
                        <a:spcAft>
                          <a:spcPts val="0"/>
                        </a:spcAft>
                        <a:buNone/>
                      </a:pPr>
                      <a:endParaRPr sz="3600" u="none" strike="noStrike" cap="none" dirty="0">
                        <a:latin typeface="Courier New"/>
                        <a:ea typeface="Courier New"/>
                        <a:cs typeface="Courier New"/>
                        <a:sym typeface="Courier New"/>
                      </a:endParaRPr>
                    </a:p>
                  </a:txBody>
                  <a:tcPr marL="0" marR="0" marT="15225" marB="0"/>
                </a:tc>
                <a:extLst>
                  <a:ext uri="{0D108BD9-81ED-4DB2-BD59-A6C34878D82A}">
                    <a16:rowId xmlns:a16="http://schemas.microsoft.com/office/drawing/2014/main" val="1417557634"/>
                  </a:ext>
                </a:extLst>
              </a:tr>
            </a:tbl>
          </a:graphicData>
        </a:graphic>
      </p:graphicFrame>
      <p:sp>
        <p:nvSpPr>
          <p:cNvPr id="302" name="Google Shape;302;p21"/>
          <p:cNvSpPr txBox="1"/>
          <p:nvPr/>
        </p:nvSpPr>
        <p:spPr>
          <a:xfrm>
            <a:off x="3203341" y="6271709"/>
            <a:ext cx="12097343" cy="573234"/>
          </a:xfrm>
          <a:prstGeom prst="rect">
            <a:avLst/>
          </a:prstGeom>
          <a:noFill/>
          <a:ln>
            <a:noFill/>
          </a:ln>
        </p:spPr>
        <p:txBody>
          <a:bodyPr spcFirstLastPara="1" wrap="square" lIns="0" tIns="19050" rIns="0" bIns="0" anchor="t" anchorCtr="0">
            <a:spAutoFit/>
          </a:bodyPr>
          <a:lstStyle/>
          <a:p>
            <a:pPr marL="19050"/>
            <a:r>
              <a:rPr lang="en-US" sz="3600">
                <a:solidFill>
                  <a:schemeClr val="dk1"/>
                </a:solidFill>
                <a:latin typeface="Courier New"/>
                <a:ea typeface="Courier New"/>
                <a:cs typeface="Courier New"/>
                <a:sym typeface="Courier New"/>
              </a:rPr>
              <a:t>public static   String  valueOf(double d)</a:t>
            </a:r>
            <a:endParaRPr sz="3600">
              <a:solidFill>
                <a:schemeClr val="dk1"/>
              </a:solidFill>
              <a:latin typeface="Courier New"/>
              <a:ea typeface="Courier New"/>
              <a:cs typeface="Courier New"/>
              <a:sym typeface="Courier New"/>
            </a:endParaRPr>
          </a:p>
        </p:txBody>
      </p:sp>
      <p:sp>
        <p:nvSpPr>
          <p:cNvPr id="2" name="Freeform 4">
            <a:extLst>
              <a:ext uri="{FF2B5EF4-FFF2-40B4-BE49-F238E27FC236}">
                <a16:creationId xmlns:a16="http://schemas.microsoft.com/office/drawing/2014/main" id="{9B0A5186-EB56-64D1-9068-9F1EAC3ABC62}"/>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 name="Group 2">
            <a:extLst>
              <a:ext uri="{FF2B5EF4-FFF2-40B4-BE49-F238E27FC236}">
                <a16:creationId xmlns:a16="http://schemas.microsoft.com/office/drawing/2014/main" id="{5D7F7A55-B674-35FC-7A72-DF8641CE1245}"/>
              </a:ext>
            </a:extLst>
          </p:cNvPr>
          <p:cNvGrpSpPr/>
          <p:nvPr/>
        </p:nvGrpSpPr>
        <p:grpSpPr>
          <a:xfrm>
            <a:off x="3048000" y="384070"/>
            <a:ext cx="12954000" cy="1316039"/>
            <a:chOff x="8135915" y="3122709"/>
            <a:chExt cx="8545217" cy="2196041"/>
          </a:xfrm>
        </p:grpSpPr>
        <p:grpSp>
          <p:nvGrpSpPr>
            <p:cNvPr id="4" name="Group 3">
              <a:extLst>
                <a:ext uri="{FF2B5EF4-FFF2-40B4-BE49-F238E27FC236}">
                  <a16:creationId xmlns:a16="http://schemas.microsoft.com/office/drawing/2014/main" id="{A3B9B651-8DD9-4156-6E3F-EF79CA9F3A35}"/>
                </a:ext>
              </a:extLst>
            </p:cNvPr>
            <p:cNvGrpSpPr/>
            <p:nvPr/>
          </p:nvGrpSpPr>
          <p:grpSpPr>
            <a:xfrm>
              <a:off x="8437054" y="3122709"/>
              <a:ext cx="8244078" cy="2196041"/>
              <a:chOff x="0" y="0"/>
              <a:chExt cx="2171280" cy="578381"/>
            </a:xfrm>
          </p:grpSpPr>
          <p:sp>
            <p:nvSpPr>
              <p:cNvPr id="6" name="Freeform 4">
                <a:extLst>
                  <a:ext uri="{FF2B5EF4-FFF2-40B4-BE49-F238E27FC236}">
                    <a16:creationId xmlns:a16="http://schemas.microsoft.com/office/drawing/2014/main" id="{D29C496B-8273-C87C-F1A0-F583D6AC654D}"/>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7" name="TextBox 6">
                <a:extLst>
                  <a:ext uri="{FF2B5EF4-FFF2-40B4-BE49-F238E27FC236}">
                    <a16:creationId xmlns:a16="http://schemas.microsoft.com/office/drawing/2014/main" id="{28914EB5-8054-79C6-D218-B169518FCE6B}"/>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5" name="TextBox 19">
              <a:extLst>
                <a:ext uri="{FF2B5EF4-FFF2-40B4-BE49-F238E27FC236}">
                  <a16:creationId xmlns:a16="http://schemas.microsoft.com/office/drawing/2014/main" id="{5980E90C-8D4F-88C1-C06A-1C2A80F3EAE8}"/>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22"/>
          <p:cNvSpPr txBox="1">
            <a:spLocks noGrp="1"/>
          </p:cNvSpPr>
          <p:nvPr>
            <p:ph type="ftr" idx="4294967295"/>
          </p:nvPr>
        </p:nvSpPr>
        <p:spPr>
          <a:xfrm>
            <a:off x="15223332" y="9891323"/>
            <a:ext cx="778668" cy="377019"/>
          </a:xfrm>
          <a:prstGeom prst="rect">
            <a:avLst/>
          </a:prstGeom>
          <a:noFill/>
          <a:ln>
            <a:noFill/>
          </a:ln>
        </p:spPr>
        <p:txBody>
          <a:bodyPr spcFirstLastPara="1" vert="horz" wrap="square" lIns="0" tIns="7613" rIns="0" bIns="0" rtlCol="0" anchor="ctr" anchorCtr="0">
            <a:spAutoFit/>
          </a:bodyPr>
          <a:lstStyle/>
          <a:p>
            <a:pPr marL="19050"/>
            <a:r>
              <a:rPr lang="en-US"/>
              <a:t>© 2017 Wipro</a:t>
            </a:r>
            <a:endParaRPr/>
          </a:p>
        </p:txBody>
      </p:sp>
      <p:sp>
        <p:nvSpPr>
          <p:cNvPr id="309" name="Google Shape;309;p22"/>
          <p:cNvSpPr txBox="1">
            <a:spLocks noGrp="1"/>
          </p:cNvSpPr>
          <p:nvPr>
            <p:ph type="dt" idx="4294967295"/>
          </p:nvPr>
        </p:nvSpPr>
        <p:spPr>
          <a:xfrm>
            <a:off x="15378113" y="9891323"/>
            <a:ext cx="623888" cy="377019"/>
          </a:xfrm>
          <a:prstGeom prst="rect">
            <a:avLst/>
          </a:prstGeom>
          <a:noFill/>
          <a:ln>
            <a:noFill/>
          </a:ln>
        </p:spPr>
        <p:txBody>
          <a:bodyPr spcFirstLastPara="1" vert="horz" wrap="square" lIns="0" tIns="7613" rIns="0" bIns="0" rtlCol="0" anchor="ctr" anchorCtr="0">
            <a:spAutoFit/>
          </a:bodyPr>
          <a:lstStyle/>
          <a:p>
            <a:pPr marL="19050"/>
            <a:r>
              <a:rPr lang="en-US"/>
              <a:t>confidential</a:t>
            </a:r>
            <a:endParaRPr/>
          </a:p>
        </p:txBody>
      </p:sp>
      <p:sp>
        <p:nvSpPr>
          <p:cNvPr id="310" name="Google Shape;310;p22"/>
          <p:cNvSpPr txBox="1">
            <a:spLocks noGrp="1"/>
          </p:cNvSpPr>
          <p:nvPr>
            <p:ph type="sldNum" idx="4294967295"/>
          </p:nvPr>
        </p:nvSpPr>
        <p:spPr>
          <a:xfrm>
            <a:off x="15759113" y="9983656"/>
            <a:ext cx="242888" cy="192353"/>
          </a:xfrm>
          <a:prstGeom prst="rect">
            <a:avLst/>
          </a:prstGeom>
          <a:noFill/>
          <a:ln>
            <a:noFill/>
          </a:ln>
        </p:spPr>
        <p:txBody>
          <a:bodyPr spcFirstLastPara="1" vert="horz" wrap="square" lIns="0" tIns="7613" rIns="0" bIns="0" rtlCol="0" anchor="ctr" anchorCtr="0">
            <a:spAutoFit/>
          </a:bodyPr>
          <a:lstStyle/>
          <a:p>
            <a:pPr marL="57150"/>
            <a:fld id="{00000000-1234-1234-1234-123412341234}" type="slidenum">
              <a:rPr lang="en-US"/>
              <a:pPr marL="57150"/>
              <a:t>25</a:t>
            </a:fld>
            <a:endParaRPr/>
          </a:p>
        </p:txBody>
      </p:sp>
      <p:sp>
        <p:nvSpPr>
          <p:cNvPr id="311" name="Google Shape;311;p22"/>
          <p:cNvSpPr txBox="1"/>
          <p:nvPr/>
        </p:nvSpPr>
        <p:spPr>
          <a:xfrm>
            <a:off x="13989559" y="9968189"/>
            <a:ext cx="561023" cy="146187"/>
          </a:xfrm>
          <a:prstGeom prst="rect">
            <a:avLst/>
          </a:prstGeom>
          <a:noFill/>
          <a:ln>
            <a:noFill/>
          </a:ln>
        </p:spPr>
        <p:txBody>
          <a:bodyPr spcFirstLastPara="1" wrap="square" lIns="0" tIns="7613" rIns="0" bIns="0" anchor="t" anchorCtr="0">
            <a:spAutoFit/>
          </a:bodyPr>
          <a:lstStyle/>
          <a:p>
            <a:pPr marL="19050"/>
            <a:r>
              <a:rPr lang="en-US" sz="900">
                <a:solidFill>
                  <a:srgbClr val="4D4E5C"/>
                </a:solidFill>
                <a:latin typeface="Arial"/>
                <a:ea typeface="Arial"/>
                <a:cs typeface="Arial"/>
                <a:sym typeface="Arial"/>
              </a:rPr>
              <a:t>wipro.com</a:t>
            </a:r>
            <a:endParaRPr sz="900">
              <a:solidFill>
                <a:schemeClr val="dk1"/>
              </a:solidFill>
              <a:latin typeface="Arial"/>
              <a:ea typeface="Arial"/>
              <a:cs typeface="Arial"/>
              <a:sym typeface="Arial"/>
            </a:endParaRPr>
          </a:p>
        </p:txBody>
      </p:sp>
      <p:sp>
        <p:nvSpPr>
          <p:cNvPr id="312" name="Google Shape;312;p22"/>
          <p:cNvSpPr txBox="1"/>
          <p:nvPr/>
        </p:nvSpPr>
        <p:spPr>
          <a:xfrm>
            <a:off x="2457584" y="2171700"/>
            <a:ext cx="13631990" cy="5570925"/>
          </a:xfrm>
          <a:prstGeom prst="rect">
            <a:avLst/>
          </a:prstGeom>
          <a:noFill/>
          <a:ln>
            <a:noFill/>
          </a:ln>
        </p:spPr>
        <p:txBody>
          <a:bodyPr spcFirstLastPara="1" wrap="square" lIns="0" tIns="132375" rIns="0" bIns="0" anchor="t" anchorCtr="0">
            <a:spAutoFit/>
          </a:bodyPr>
          <a:lstStyle/>
          <a:p>
            <a:pPr marL="365760" indent="-347663">
              <a:buClr>
                <a:srgbClr val="00AFEF"/>
              </a:buClr>
              <a:buSzPts val="2200"/>
              <a:buFont typeface="Noto Sans Symbols"/>
              <a:buChar char="▪"/>
            </a:pPr>
            <a:r>
              <a:rPr lang="en-US" sz="3600" b="1" dirty="0" err="1">
                <a:solidFill>
                  <a:schemeClr val="dk1"/>
                </a:solidFill>
                <a:latin typeface="Garamond" panose="02020404030301010803" pitchFamily="18" charset="0"/>
                <a:ea typeface="Times New Roman"/>
                <a:cs typeface="Times New Roman"/>
                <a:sym typeface="Times New Roman"/>
              </a:rPr>
              <a:t>toLowerCase</a:t>
            </a:r>
            <a:r>
              <a:rPr lang="en-US" sz="3600" b="1" dirty="0">
                <a:solidFill>
                  <a:schemeClr val="dk1"/>
                </a:solidFill>
                <a:latin typeface="Garamond" panose="02020404030301010803" pitchFamily="18" charset="0"/>
                <a:ea typeface="Times New Roman"/>
                <a:cs typeface="Times New Roman"/>
                <a:sym typeface="Times New Roman"/>
              </a:rPr>
              <a:t>(): </a:t>
            </a:r>
            <a:r>
              <a:rPr lang="en-US" sz="3600" dirty="0">
                <a:solidFill>
                  <a:schemeClr val="dk1"/>
                </a:solidFill>
                <a:latin typeface="Garamond" panose="02020404030301010803" pitchFamily="18" charset="0"/>
                <a:ea typeface="Times New Roman"/>
                <a:cs typeface="Times New Roman"/>
                <a:sym typeface="Times New Roman"/>
              </a:rPr>
              <a:t>Method converts all of the characters in a String to lower case</a:t>
            </a:r>
            <a:endParaRPr sz="3600" dirty="0">
              <a:latin typeface="Garamond" panose="02020404030301010803" pitchFamily="18" charset="0"/>
            </a:endParaRPr>
          </a:p>
          <a:p>
            <a:pPr marL="365760" indent="-347663">
              <a:spcBef>
                <a:spcPts val="900"/>
              </a:spcBef>
              <a:buClr>
                <a:srgbClr val="00AFEF"/>
              </a:buClr>
              <a:buSzPts val="2200"/>
              <a:buFont typeface="Noto Sans Symbols"/>
              <a:buChar char="▪"/>
            </a:pPr>
            <a:r>
              <a:rPr lang="en-US" sz="3600" b="1" dirty="0" err="1">
                <a:solidFill>
                  <a:schemeClr val="dk1"/>
                </a:solidFill>
                <a:latin typeface="Garamond" panose="02020404030301010803" pitchFamily="18" charset="0"/>
                <a:ea typeface="Times New Roman"/>
                <a:cs typeface="Times New Roman"/>
                <a:sym typeface="Times New Roman"/>
              </a:rPr>
              <a:t>toUpperCase</a:t>
            </a:r>
            <a:r>
              <a:rPr lang="en-US" sz="3600" b="1" dirty="0">
                <a:solidFill>
                  <a:schemeClr val="dk1"/>
                </a:solidFill>
                <a:latin typeface="Garamond" panose="02020404030301010803" pitchFamily="18" charset="0"/>
                <a:ea typeface="Times New Roman"/>
                <a:cs typeface="Times New Roman"/>
                <a:sym typeface="Times New Roman"/>
              </a:rPr>
              <a:t>(): </a:t>
            </a:r>
            <a:r>
              <a:rPr lang="en-US" sz="3600" dirty="0">
                <a:solidFill>
                  <a:schemeClr val="dk1"/>
                </a:solidFill>
                <a:latin typeface="Garamond" panose="02020404030301010803" pitchFamily="18" charset="0"/>
                <a:ea typeface="Times New Roman"/>
                <a:cs typeface="Times New Roman"/>
                <a:sym typeface="Times New Roman"/>
              </a:rPr>
              <a:t>Method converts all of the characters in a String to upper case</a:t>
            </a:r>
            <a:endParaRPr sz="3600" dirty="0">
              <a:latin typeface="Garamond" panose="02020404030301010803" pitchFamily="18" charset="0"/>
            </a:endParaRPr>
          </a:p>
          <a:p>
            <a:pPr>
              <a:spcBef>
                <a:spcPts val="30"/>
              </a:spcBef>
            </a:pPr>
            <a:endParaRPr sz="3600" dirty="0">
              <a:solidFill>
                <a:schemeClr val="dk1"/>
              </a:solidFill>
              <a:latin typeface="Garamond" panose="02020404030301010803" pitchFamily="18" charset="0"/>
              <a:ea typeface="Times New Roman"/>
              <a:cs typeface="Times New Roman"/>
              <a:sym typeface="Times New Roman"/>
            </a:endParaRPr>
          </a:p>
          <a:p>
            <a:pPr marL="19050" marR="5704523">
              <a:lnSpc>
                <a:spcPct val="127800"/>
              </a:lnSpc>
            </a:pPr>
            <a:r>
              <a:rPr lang="en-US" sz="3600" dirty="0">
                <a:solidFill>
                  <a:schemeClr val="dk1"/>
                </a:solidFill>
                <a:latin typeface="Garamond" panose="02020404030301010803" pitchFamily="18" charset="0"/>
                <a:ea typeface="Courier New"/>
                <a:cs typeface="Courier New"/>
                <a:sym typeface="Courier New"/>
              </a:rPr>
              <a:t>public String </a:t>
            </a:r>
            <a:r>
              <a:rPr lang="en-US" sz="3600" dirty="0" err="1">
                <a:solidFill>
                  <a:schemeClr val="dk1"/>
                </a:solidFill>
                <a:latin typeface="Garamond" panose="02020404030301010803" pitchFamily="18" charset="0"/>
                <a:ea typeface="Courier New"/>
                <a:cs typeface="Courier New"/>
                <a:sym typeface="Courier New"/>
              </a:rPr>
              <a:t>toLowerCase</a:t>
            </a:r>
            <a:r>
              <a:rPr lang="en-US" sz="3600" dirty="0">
                <a:solidFill>
                  <a:schemeClr val="dk1"/>
                </a:solidFill>
                <a:latin typeface="Garamond" panose="02020404030301010803" pitchFamily="18" charset="0"/>
                <a:ea typeface="Courier New"/>
                <a:cs typeface="Courier New"/>
                <a:sym typeface="Courier New"/>
              </a:rPr>
              <a:t>()  public String </a:t>
            </a:r>
            <a:r>
              <a:rPr lang="en-US" sz="3600" dirty="0" err="1">
                <a:solidFill>
                  <a:schemeClr val="dk1"/>
                </a:solidFill>
                <a:latin typeface="Garamond" panose="02020404030301010803" pitchFamily="18" charset="0"/>
                <a:ea typeface="Courier New"/>
                <a:cs typeface="Courier New"/>
                <a:sym typeface="Courier New"/>
              </a:rPr>
              <a:t>toUpperCase</a:t>
            </a:r>
            <a:r>
              <a:rPr lang="en-US" sz="3600" dirty="0">
                <a:solidFill>
                  <a:schemeClr val="dk1"/>
                </a:solidFill>
                <a:latin typeface="Garamond" panose="02020404030301010803" pitchFamily="18" charset="0"/>
                <a:ea typeface="Courier New"/>
                <a:cs typeface="Courier New"/>
                <a:sym typeface="Courier New"/>
              </a:rPr>
              <a:t>()</a:t>
            </a:r>
            <a:endParaRPr sz="3600" dirty="0">
              <a:solidFill>
                <a:schemeClr val="dk1"/>
              </a:solidFill>
              <a:latin typeface="Garamond" panose="02020404030301010803" pitchFamily="18" charset="0"/>
              <a:ea typeface="Courier New"/>
              <a:cs typeface="Courier New"/>
              <a:sym typeface="Courier New"/>
            </a:endParaRPr>
          </a:p>
          <a:p>
            <a:pPr>
              <a:spcBef>
                <a:spcPts val="60"/>
              </a:spcBef>
            </a:pPr>
            <a:r>
              <a:rPr lang="en-US" sz="3600" dirty="0" err="1">
                <a:solidFill>
                  <a:schemeClr val="dk1"/>
                </a:solidFill>
                <a:latin typeface="Garamond" panose="02020404030301010803" pitchFamily="18" charset="0"/>
                <a:ea typeface="Courier New"/>
                <a:cs typeface="Courier New"/>
                <a:sym typeface="Courier New"/>
              </a:rPr>
              <a:t>Eg</a:t>
            </a:r>
            <a:r>
              <a:rPr lang="en-US" sz="3600" dirty="0">
                <a:solidFill>
                  <a:schemeClr val="dk1"/>
                </a:solidFill>
                <a:latin typeface="Garamond" panose="02020404030301010803" pitchFamily="18" charset="0"/>
                <a:ea typeface="Courier New"/>
                <a:cs typeface="Courier New"/>
                <a:sym typeface="Courier New"/>
              </a:rPr>
              <a:t>: "HELLO WORLD".</a:t>
            </a:r>
            <a:r>
              <a:rPr lang="en-US" sz="3600" dirty="0" err="1">
                <a:solidFill>
                  <a:srgbClr val="FF0000"/>
                </a:solidFill>
                <a:latin typeface="Garamond" panose="02020404030301010803" pitchFamily="18" charset="0"/>
                <a:ea typeface="Courier New"/>
                <a:cs typeface="Courier New"/>
                <a:sym typeface="Courier New"/>
              </a:rPr>
              <a:t>toLowerCase</a:t>
            </a:r>
            <a:r>
              <a:rPr lang="en-US" sz="3600" dirty="0">
                <a:solidFill>
                  <a:srgbClr val="FF0000"/>
                </a:solidFill>
                <a:latin typeface="Garamond" panose="02020404030301010803" pitchFamily="18" charset="0"/>
                <a:ea typeface="Courier New"/>
                <a:cs typeface="Courier New"/>
                <a:sym typeface="Courier New"/>
              </a:rPr>
              <a:t>()</a:t>
            </a:r>
            <a:r>
              <a:rPr lang="en-US" sz="3600" dirty="0">
                <a:solidFill>
                  <a:schemeClr val="dk1"/>
                </a:solidFill>
                <a:latin typeface="Garamond" panose="02020404030301010803" pitchFamily="18" charset="0"/>
                <a:ea typeface="Courier New"/>
                <a:cs typeface="Courier New"/>
                <a:sym typeface="Courier New"/>
              </a:rPr>
              <a:t>;</a:t>
            </a:r>
            <a:endParaRPr sz="3600" dirty="0">
              <a:latin typeface="Garamond" panose="02020404030301010803" pitchFamily="18" charset="0"/>
            </a:endParaRPr>
          </a:p>
          <a:p>
            <a:pPr>
              <a:spcBef>
                <a:spcPts val="60"/>
              </a:spcBef>
            </a:pPr>
            <a:r>
              <a:rPr lang="en-US" sz="3600" dirty="0">
                <a:solidFill>
                  <a:schemeClr val="dk1"/>
                </a:solidFill>
                <a:latin typeface="Garamond" panose="02020404030301010803" pitchFamily="18" charset="0"/>
                <a:ea typeface="Courier New"/>
                <a:cs typeface="Courier New"/>
                <a:sym typeface="Courier New"/>
              </a:rPr>
              <a:t>    “hello world".</a:t>
            </a:r>
            <a:r>
              <a:rPr lang="en-US" sz="3600" dirty="0" err="1">
                <a:solidFill>
                  <a:srgbClr val="FF0000"/>
                </a:solidFill>
                <a:latin typeface="Garamond" panose="02020404030301010803" pitchFamily="18" charset="0"/>
                <a:ea typeface="Courier New"/>
                <a:cs typeface="Courier New"/>
                <a:sym typeface="Courier New"/>
              </a:rPr>
              <a:t>toUpperCase</a:t>
            </a:r>
            <a:r>
              <a:rPr lang="en-US" sz="3600" dirty="0">
                <a:solidFill>
                  <a:srgbClr val="FF0000"/>
                </a:solidFill>
                <a:latin typeface="Garamond" panose="02020404030301010803" pitchFamily="18" charset="0"/>
                <a:ea typeface="Courier New"/>
                <a:cs typeface="Courier New"/>
                <a:sym typeface="Courier New"/>
              </a:rPr>
              <a:t>()</a:t>
            </a:r>
            <a:r>
              <a:rPr lang="en-US" sz="3600" dirty="0">
                <a:solidFill>
                  <a:schemeClr val="dk1"/>
                </a:solidFill>
                <a:latin typeface="Garamond" panose="02020404030301010803" pitchFamily="18" charset="0"/>
                <a:ea typeface="Courier New"/>
                <a:cs typeface="Courier New"/>
                <a:sym typeface="Courier New"/>
              </a:rPr>
              <a:t>;</a:t>
            </a:r>
            <a:endParaRPr sz="3600" dirty="0">
              <a:solidFill>
                <a:schemeClr val="dk1"/>
              </a:solidFill>
              <a:latin typeface="Garamond" panose="02020404030301010803" pitchFamily="18" charset="0"/>
              <a:ea typeface="Courier New"/>
              <a:cs typeface="Courier New"/>
              <a:sym typeface="Courier New"/>
            </a:endParaRPr>
          </a:p>
        </p:txBody>
      </p:sp>
      <p:sp>
        <p:nvSpPr>
          <p:cNvPr id="2" name="Freeform 4">
            <a:extLst>
              <a:ext uri="{FF2B5EF4-FFF2-40B4-BE49-F238E27FC236}">
                <a16:creationId xmlns:a16="http://schemas.microsoft.com/office/drawing/2014/main" id="{8EA7AE69-AF4C-6310-4E13-0CB0F54DAE72}"/>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 name="Group 2">
            <a:extLst>
              <a:ext uri="{FF2B5EF4-FFF2-40B4-BE49-F238E27FC236}">
                <a16:creationId xmlns:a16="http://schemas.microsoft.com/office/drawing/2014/main" id="{98CE201C-4294-525E-4AB7-BBD67587690B}"/>
              </a:ext>
            </a:extLst>
          </p:cNvPr>
          <p:cNvGrpSpPr/>
          <p:nvPr/>
        </p:nvGrpSpPr>
        <p:grpSpPr>
          <a:xfrm>
            <a:off x="2457584" y="384090"/>
            <a:ext cx="12954000" cy="1316039"/>
            <a:chOff x="8135915" y="3122709"/>
            <a:chExt cx="8545217" cy="2196041"/>
          </a:xfrm>
        </p:grpSpPr>
        <p:grpSp>
          <p:nvGrpSpPr>
            <p:cNvPr id="4" name="Group 3">
              <a:extLst>
                <a:ext uri="{FF2B5EF4-FFF2-40B4-BE49-F238E27FC236}">
                  <a16:creationId xmlns:a16="http://schemas.microsoft.com/office/drawing/2014/main" id="{09E1B41E-D3A6-0920-2BE5-C98FA7913A14}"/>
                </a:ext>
              </a:extLst>
            </p:cNvPr>
            <p:cNvGrpSpPr/>
            <p:nvPr/>
          </p:nvGrpSpPr>
          <p:grpSpPr>
            <a:xfrm>
              <a:off x="8437054" y="3122709"/>
              <a:ext cx="8244078" cy="2196041"/>
              <a:chOff x="0" y="0"/>
              <a:chExt cx="2171280" cy="578381"/>
            </a:xfrm>
          </p:grpSpPr>
          <p:sp>
            <p:nvSpPr>
              <p:cNvPr id="6" name="Freeform 4">
                <a:extLst>
                  <a:ext uri="{FF2B5EF4-FFF2-40B4-BE49-F238E27FC236}">
                    <a16:creationId xmlns:a16="http://schemas.microsoft.com/office/drawing/2014/main" id="{169F0D52-0CBF-3096-A3A7-F05021A965CC}"/>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7" name="TextBox 6">
                <a:extLst>
                  <a:ext uri="{FF2B5EF4-FFF2-40B4-BE49-F238E27FC236}">
                    <a16:creationId xmlns:a16="http://schemas.microsoft.com/office/drawing/2014/main" id="{068C70C2-A4B3-C353-A397-98D8FC0819A8}"/>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5" name="TextBox 19">
              <a:extLst>
                <a:ext uri="{FF2B5EF4-FFF2-40B4-BE49-F238E27FC236}">
                  <a16:creationId xmlns:a16="http://schemas.microsoft.com/office/drawing/2014/main" id="{5302C336-454F-F708-2E7C-B7290937213A}"/>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Class-Commonly used Methods</a:t>
              </a: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C5EC3-3E69-3C45-A372-2E69A11BB83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D25C2B8-3462-5E8B-3A30-A77ECBFF8742}"/>
              </a:ext>
            </a:extLst>
          </p:cNvPr>
          <p:cNvSpPr/>
          <p:nvPr/>
        </p:nvSpPr>
        <p:spPr>
          <a:xfrm>
            <a:off x="0" y="-3026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7888" b="-37888"/>
            </a:stretch>
          </a:blipFill>
        </p:spPr>
      </p:sp>
      <p:sp>
        <p:nvSpPr>
          <p:cNvPr id="5" name="Freeform 5">
            <a:extLst>
              <a:ext uri="{FF2B5EF4-FFF2-40B4-BE49-F238E27FC236}">
                <a16:creationId xmlns:a16="http://schemas.microsoft.com/office/drawing/2014/main" id="{3915EB16-CCF0-8B58-14C5-B08077178E5F}"/>
              </a:ext>
            </a:extLst>
          </p:cNvPr>
          <p:cNvSpPr/>
          <p:nvPr/>
        </p:nvSpPr>
        <p:spPr>
          <a:xfrm flipH="1">
            <a:off x="720981" y="2076085"/>
            <a:ext cx="7088172" cy="5683425"/>
          </a:xfrm>
          <a:custGeom>
            <a:avLst/>
            <a:gdLst/>
            <a:ahLst/>
            <a:cxnLst/>
            <a:rect l="l" t="t" r="r" b="b"/>
            <a:pathLst>
              <a:path w="7088172" h="5683425">
                <a:moveTo>
                  <a:pt x="7088172" y="0"/>
                </a:moveTo>
                <a:lnTo>
                  <a:pt x="0" y="0"/>
                </a:lnTo>
                <a:lnTo>
                  <a:pt x="0" y="5683425"/>
                </a:lnTo>
                <a:lnTo>
                  <a:pt x="7088172" y="5683425"/>
                </a:lnTo>
                <a:lnTo>
                  <a:pt x="7088172"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6" name="Group 25">
            <a:extLst>
              <a:ext uri="{FF2B5EF4-FFF2-40B4-BE49-F238E27FC236}">
                <a16:creationId xmlns:a16="http://schemas.microsoft.com/office/drawing/2014/main" id="{E972F8B2-816F-2FED-EF2D-F81210ECD07F}"/>
              </a:ext>
            </a:extLst>
          </p:cNvPr>
          <p:cNvGrpSpPr/>
          <p:nvPr/>
        </p:nvGrpSpPr>
        <p:grpSpPr>
          <a:xfrm>
            <a:off x="8763000" y="3543300"/>
            <a:ext cx="8949510" cy="2426025"/>
            <a:chOff x="8636311" y="5444107"/>
            <a:chExt cx="8949510" cy="4057115"/>
          </a:xfrm>
        </p:grpSpPr>
        <p:grpSp>
          <p:nvGrpSpPr>
            <p:cNvPr id="7" name="Group 7">
              <a:extLst>
                <a:ext uri="{FF2B5EF4-FFF2-40B4-BE49-F238E27FC236}">
                  <a16:creationId xmlns:a16="http://schemas.microsoft.com/office/drawing/2014/main" id="{35292047-8C9B-6FAE-BE6A-59F3020D1191}"/>
                </a:ext>
              </a:extLst>
            </p:cNvPr>
            <p:cNvGrpSpPr/>
            <p:nvPr/>
          </p:nvGrpSpPr>
          <p:grpSpPr>
            <a:xfrm>
              <a:off x="8636311" y="5444107"/>
              <a:ext cx="8949510" cy="4057115"/>
              <a:chOff x="0" y="0"/>
              <a:chExt cx="2357073" cy="1068541"/>
            </a:xfrm>
          </p:grpSpPr>
          <p:sp>
            <p:nvSpPr>
              <p:cNvPr id="8" name="Freeform 8">
                <a:extLst>
                  <a:ext uri="{FF2B5EF4-FFF2-40B4-BE49-F238E27FC236}">
                    <a16:creationId xmlns:a16="http://schemas.microsoft.com/office/drawing/2014/main" id="{2F2A53AA-AE77-8970-6727-B20D6EAB4DA3}"/>
                  </a:ext>
                </a:extLst>
              </p:cNvPr>
              <p:cNvSpPr/>
              <p:nvPr/>
            </p:nvSpPr>
            <p:spPr>
              <a:xfrm>
                <a:off x="0" y="0"/>
                <a:ext cx="2357073" cy="1068541"/>
              </a:xfrm>
              <a:custGeom>
                <a:avLst/>
                <a:gdLst/>
                <a:ahLst/>
                <a:cxnLst/>
                <a:rect l="l" t="t" r="r" b="b"/>
                <a:pathLst>
                  <a:path w="2357073" h="1068541">
                    <a:moveTo>
                      <a:pt x="44118" y="0"/>
                    </a:moveTo>
                    <a:lnTo>
                      <a:pt x="2312954" y="0"/>
                    </a:lnTo>
                    <a:cubicBezTo>
                      <a:pt x="2324655" y="0"/>
                      <a:pt x="2335877" y="4648"/>
                      <a:pt x="2344151" y="12922"/>
                    </a:cubicBezTo>
                    <a:cubicBezTo>
                      <a:pt x="2352425" y="21196"/>
                      <a:pt x="2357073" y="32417"/>
                      <a:pt x="2357073" y="44118"/>
                    </a:cubicBezTo>
                    <a:lnTo>
                      <a:pt x="2357073" y="1024422"/>
                    </a:lnTo>
                    <a:cubicBezTo>
                      <a:pt x="2357073" y="1048788"/>
                      <a:pt x="2337320" y="1068541"/>
                      <a:pt x="2312954" y="1068541"/>
                    </a:cubicBezTo>
                    <a:lnTo>
                      <a:pt x="44118" y="1068541"/>
                    </a:lnTo>
                    <a:cubicBezTo>
                      <a:pt x="32417" y="1068541"/>
                      <a:pt x="21196" y="1063892"/>
                      <a:pt x="12922" y="1055619"/>
                    </a:cubicBezTo>
                    <a:cubicBezTo>
                      <a:pt x="4648" y="1047345"/>
                      <a:pt x="0" y="1036123"/>
                      <a:pt x="0" y="1024422"/>
                    </a:cubicBezTo>
                    <a:lnTo>
                      <a:pt x="0" y="44118"/>
                    </a:lnTo>
                    <a:cubicBezTo>
                      <a:pt x="0" y="32417"/>
                      <a:pt x="4648" y="21196"/>
                      <a:pt x="12922" y="12922"/>
                    </a:cubicBezTo>
                    <a:cubicBezTo>
                      <a:pt x="21196" y="4648"/>
                      <a:pt x="32417" y="0"/>
                      <a:pt x="44118" y="0"/>
                    </a:cubicBezTo>
                    <a:close/>
                  </a:path>
                </a:pathLst>
              </a:custGeom>
              <a:gradFill rotWithShape="1">
                <a:gsLst>
                  <a:gs pos="0">
                    <a:srgbClr val="4B00C5">
                      <a:alpha val="100000"/>
                    </a:srgbClr>
                  </a:gs>
                  <a:gs pos="50000">
                    <a:srgbClr val="900F99">
                      <a:alpha val="100000"/>
                    </a:srgbClr>
                  </a:gs>
                  <a:gs pos="100000">
                    <a:srgbClr val="321034">
                      <a:alpha val="100000"/>
                    </a:srgbClr>
                  </a:gs>
                </a:gsLst>
                <a:lin ang="2700000"/>
              </a:gradFill>
            </p:spPr>
          </p:sp>
          <p:sp>
            <p:nvSpPr>
              <p:cNvPr id="9" name="TextBox 9">
                <a:extLst>
                  <a:ext uri="{FF2B5EF4-FFF2-40B4-BE49-F238E27FC236}">
                    <a16:creationId xmlns:a16="http://schemas.microsoft.com/office/drawing/2014/main" id="{C1FBD11E-5976-7261-7AB5-9FA834518108}"/>
                  </a:ext>
                </a:extLst>
              </p:cNvPr>
              <p:cNvSpPr txBox="1"/>
              <p:nvPr/>
            </p:nvSpPr>
            <p:spPr>
              <a:xfrm>
                <a:off x="0" y="-47625"/>
                <a:ext cx="2357073" cy="1116166"/>
              </a:xfrm>
              <a:prstGeom prst="rect">
                <a:avLst/>
              </a:prstGeom>
            </p:spPr>
            <p:txBody>
              <a:bodyPr lIns="50800" tIns="50800" rIns="50800" bIns="50800" rtlCol="0" anchor="ctr"/>
              <a:lstStyle/>
              <a:p>
                <a:pPr algn="ctr">
                  <a:lnSpc>
                    <a:spcPts val="2659"/>
                  </a:lnSpc>
                </a:pPr>
                <a:endParaRPr/>
              </a:p>
            </p:txBody>
          </p:sp>
        </p:grpSp>
        <p:sp>
          <p:nvSpPr>
            <p:cNvPr id="13" name="TextBox 13">
              <a:extLst>
                <a:ext uri="{FF2B5EF4-FFF2-40B4-BE49-F238E27FC236}">
                  <a16:creationId xmlns:a16="http://schemas.microsoft.com/office/drawing/2014/main" id="{47863B75-DAFE-11CA-17FD-FD5D3B53C047}"/>
                </a:ext>
              </a:extLst>
            </p:cNvPr>
            <p:cNvSpPr txBox="1"/>
            <p:nvPr/>
          </p:nvSpPr>
          <p:spPr>
            <a:xfrm>
              <a:off x="8915400" y="6414074"/>
              <a:ext cx="8458200" cy="1739165"/>
            </a:xfrm>
            <a:prstGeom prst="rect">
              <a:avLst/>
            </a:prstGeom>
          </p:spPr>
          <p:txBody>
            <a:bodyPr wrap="square" lIns="0" tIns="0" rIns="0" bIns="0" rtlCol="0" anchor="t">
              <a:spAutoFit/>
            </a:bodyPr>
            <a:lstStyle/>
            <a:p>
              <a:pPr marL="0" lvl="0" indent="0" algn="ctr">
                <a:lnSpc>
                  <a:spcPts val="8444"/>
                </a:lnSpc>
                <a:spcBef>
                  <a:spcPct val="0"/>
                </a:spcBef>
              </a:pPr>
              <a:r>
                <a:rPr lang="en-US" sz="6031" dirty="0">
                  <a:solidFill>
                    <a:srgbClr val="FFFFFF"/>
                  </a:solidFill>
                  <a:latin typeface="League Spartan"/>
                  <a:ea typeface="League Spartan"/>
                  <a:cs typeface="League Spartan"/>
                  <a:sym typeface="League Spartan"/>
                </a:rPr>
                <a:t>StringBuffer Class</a:t>
              </a:r>
            </a:p>
          </p:txBody>
        </p:sp>
      </p:grpSp>
    </p:spTree>
    <p:extLst>
      <p:ext uri="{BB962C8B-B14F-4D97-AF65-F5344CB8AC3E}">
        <p14:creationId xmlns:p14="http://schemas.microsoft.com/office/powerpoint/2010/main" val="269082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8B001E-6CF5-965E-A4F1-47C3353D20CC}"/>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E7CCA564-828F-D629-60D2-C24FABB23D49}"/>
              </a:ext>
            </a:extLst>
          </p:cNvPr>
          <p:cNvSpPr/>
          <p:nvPr/>
        </p:nvSpPr>
        <p:spPr>
          <a:xfrm rot="5400000">
            <a:off x="-4082073" y="4082299"/>
            <a:ext cx="10311699"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6" name="Group 25">
            <a:extLst>
              <a:ext uri="{FF2B5EF4-FFF2-40B4-BE49-F238E27FC236}">
                <a16:creationId xmlns:a16="http://schemas.microsoft.com/office/drawing/2014/main" id="{9F226CA8-D49A-00CA-1F94-2DAD5002D385}"/>
              </a:ext>
            </a:extLst>
          </p:cNvPr>
          <p:cNvGrpSpPr/>
          <p:nvPr/>
        </p:nvGrpSpPr>
        <p:grpSpPr>
          <a:xfrm>
            <a:off x="2819400" y="266700"/>
            <a:ext cx="14478000" cy="1316039"/>
            <a:chOff x="8135915" y="3122709"/>
            <a:chExt cx="8545217" cy="2196041"/>
          </a:xfrm>
        </p:grpSpPr>
        <p:grpSp>
          <p:nvGrpSpPr>
            <p:cNvPr id="22" name="Group 3">
              <a:extLst>
                <a:ext uri="{FF2B5EF4-FFF2-40B4-BE49-F238E27FC236}">
                  <a16:creationId xmlns:a16="http://schemas.microsoft.com/office/drawing/2014/main" id="{6174DC3C-CA9D-9DFD-0C5C-345052895FE0}"/>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CAFEE988-2E5A-292B-514E-3092F4CB35EE}"/>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181157A1-9008-CAD6-E786-57A320B9088F}"/>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E6BFE336-36F0-F8C4-E401-8AD7FB62F3B7}"/>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StringBuffer Class in JAVA</a:t>
              </a:r>
            </a:p>
          </p:txBody>
        </p:sp>
      </p:grpSp>
      <p:sp>
        <p:nvSpPr>
          <p:cNvPr id="2" name="Google Shape;5913;p40">
            <a:extLst>
              <a:ext uri="{FF2B5EF4-FFF2-40B4-BE49-F238E27FC236}">
                <a16:creationId xmlns:a16="http://schemas.microsoft.com/office/drawing/2014/main" id="{433EBFC7-7B7F-B77C-396F-BE295D764122}"/>
              </a:ext>
            </a:extLst>
          </p:cNvPr>
          <p:cNvSpPr txBox="1">
            <a:spLocks/>
          </p:cNvSpPr>
          <p:nvPr/>
        </p:nvSpPr>
        <p:spPr>
          <a:xfrm>
            <a:off x="2786640" y="2124173"/>
            <a:ext cx="14510760" cy="7748941"/>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lgn="just">
              <a:buFont typeface="Wingdings" panose="05000000000000000000" pitchFamily="2" charset="2"/>
              <a:buChar char="Ø"/>
            </a:pPr>
            <a:r>
              <a:rPr lang="en-US" sz="5400" dirty="0">
                <a:latin typeface="Garamond" panose="02020404030301010803" pitchFamily="18" charset="0"/>
              </a:rPr>
              <a:t>StringBuffer in Java is a peer class of String that provides much of the functionality of strings. </a:t>
            </a:r>
          </a:p>
          <a:p>
            <a:pPr lvl="0" algn="just">
              <a:buFont typeface="Wingdings" panose="05000000000000000000" pitchFamily="2" charset="2"/>
              <a:buChar char="Ø"/>
            </a:pPr>
            <a:endParaRPr lang="en-US" sz="5400" dirty="0">
              <a:latin typeface="Garamond" panose="02020404030301010803" pitchFamily="18" charset="0"/>
            </a:endParaRPr>
          </a:p>
          <a:p>
            <a:pPr lvl="0" algn="just">
              <a:buFont typeface="Wingdings" panose="05000000000000000000" pitchFamily="2" charset="2"/>
              <a:buChar char="Ø"/>
            </a:pPr>
            <a:r>
              <a:rPr lang="en-US" sz="5400" dirty="0">
                <a:latin typeface="Garamond" panose="02020404030301010803" pitchFamily="18" charset="0"/>
              </a:rPr>
              <a:t>The primary difference between a StringBuffer and a String is that StringBuffer is mutable, meaning it can be modified after it's created. </a:t>
            </a:r>
          </a:p>
          <a:p>
            <a:pPr marL="0" lvl="0" indent="0" algn="just">
              <a:buNone/>
            </a:pPr>
            <a:endParaRPr lang="en-US" sz="5400" dirty="0">
              <a:latin typeface="Garamond" panose="02020404030301010803" pitchFamily="18" charset="0"/>
              <a:ea typeface="Garamond"/>
              <a:cs typeface="Garamond"/>
              <a:sym typeface="Garamond"/>
            </a:endParaRPr>
          </a:p>
        </p:txBody>
      </p:sp>
      <p:sp>
        <p:nvSpPr>
          <p:cNvPr id="5" name="Google Shape;5912;p40">
            <a:extLst>
              <a:ext uri="{FF2B5EF4-FFF2-40B4-BE49-F238E27FC236}">
                <a16:creationId xmlns:a16="http://schemas.microsoft.com/office/drawing/2014/main" id="{0499E613-88DA-CD2A-D89F-E938EB8385BF}"/>
              </a:ext>
            </a:extLst>
          </p:cNvPr>
          <p:cNvSpPr txBox="1">
            <a:spLocks/>
          </p:cNvSpPr>
          <p:nvPr/>
        </p:nvSpPr>
        <p:spPr>
          <a:xfrm>
            <a:off x="11125200" y="4000500"/>
            <a:ext cx="5791200" cy="25146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spcBef>
                <a:spcPts val="0"/>
              </a:spcBef>
              <a:buFont typeface="Arial" pitchFamily="34" charset="0"/>
              <a:buNone/>
            </a:pPr>
            <a:endParaRPr lang="en-US" sz="4000" b="1" dirty="0">
              <a:latin typeface="Garamond" panose="02020404030301010803" pitchFamily="18" charset="0"/>
            </a:endParaRPr>
          </a:p>
        </p:txBody>
      </p:sp>
    </p:spTree>
    <p:extLst>
      <p:ext uri="{BB962C8B-B14F-4D97-AF65-F5344CB8AC3E}">
        <p14:creationId xmlns:p14="http://schemas.microsoft.com/office/powerpoint/2010/main" val="3787385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E293AE-CF09-52AA-E6CF-77DC9E093994}"/>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3E002317-ECD5-74CF-8EF9-EFF2970D0660}"/>
              </a:ext>
            </a:extLst>
          </p:cNvPr>
          <p:cNvSpPr/>
          <p:nvPr/>
        </p:nvSpPr>
        <p:spPr>
          <a:xfrm rot="5400000">
            <a:off x="-4082073" y="4082299"/>
            <a:ext cx="10311699"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6" name="Group 25">
            <a:extLst>
              <a:ext uri="{FF2B5EF4-FFF2-40B4-BE49-F238E27FC236}">
                <a16:creationId xmlns:a16="http://schemas.microsoft.com/office/drawing/2014/main" id="{56B5DCC2-191F-65B0-69A2-EEF241E263F2}"/>
              </a:ext>
            </a:extLst>
          </p:cNvPr>
          <p:cNvGrpSpPr/>
          <p:nvPr/>
        </p:nvGrpSpPr>
        <p:grpSpPr>
          <a:xfrm>
            <a:off x="2819400" y="266700"/>
            <a:ext cx="14478000" cy="1316039"/>
            <a:chOff x="8135915" y="3122709"/>
            <a:chExt cx="8545217" cy="2196041"/>
          </a:xfrm>
        </p:grpSpPr>
        <p:grpSp>
          <p:nvGrpSpPr>
            <p:cNvPr id="22" name="Group 3">
              <a:extLst>
                <a:ext uri="{FF2B5EF4-FFF2-40B4-BE49-F238E27FC236}">
                  <a16:creationId xmlns:a16="http://schemas.microsoft.com/office/drawing/2014/main" id="{0D1A1628-C244-2BBE-90E0-7794E49DDF99}"/>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36EDE1EB-54E2-2981-F634-AE0EDFEFABDD}"/>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986D040E-BCB0-5EDD-C1CB-5AAD2DB15A58}"/>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CB628DDB-9C76-2417-E63D-0E2A93839DB5}"/>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StringBuffer Class in JAVA</a:t>
              </a:r>
            </a:p>
          </p:txBody>
        </p:sp>
      </p:grpSp>
      <p:sp>
        <p:nvSpPr>
          <p:cNvPr id="2" name="Google Shape;5913;p40">
            <a:extLst>
              <a:ext uri="{FF2B5EF4-FFF2-40B4-BE49-F238E27FC236}">
                <a16:creationId xmlns:a16="http://schemas.microsoft.com/office/drawing/2014/main" id="{A7EBFDBA-9182-7D0A-DE2B-A33BB90607E5}"/>
              </a:ext>
            </a:extLst>
          </p:cNvPr>
          <p:cNvSpPr txBox="1">
            <a:spLocks/>
          </p:cNvSpPr>
          <p:nvPr/>
        </p:nvSpPr>
        <p:spPr>
          <a:xfrm>
            <a:off x="2786640" y="2124173"/>
            <a:ext cx="14510760" cy="7748941"/>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lgn="l" rtl="0">
              <a:lnSpc>
                <a:spcPct val="115000"/>
              </a:lnSpc>
              <a:spcBef>
                <a:spcPts val="100"/>
              </a:spcBef>
              <a:spcAft>
                <a:spcPts val="0"/>
              </a:spcAft>
              <a:buClr>
                <a:schemeClr val="dk1"/>
              </a:buClr>
              <a:buSzPts val="1100"/>
              <a:buFont typeface="Arial"/>
              <a:buNone/>
            </a:pPr>
            <a:r>
              <a:rPr lang="en-US" sz="3600" dirty="0">
                <a:solidFill>
                  <a:schemeClr val="dk1"/>
                </a:solidFill>
                <a:latin typeface="Garamond" panose="02020404030301010803" pitchFamily="18" charset="0"/>
              </a:rPr>
              <a:t>StringBuffer has two main operations methods – </a:t>
            </a:r>
            <a:r>
              <a:rPr lang="en-US" sz="3600" i="1" dirty="0">
                <a:solidFill>
                  <a:schemeClr val="dk1"/>
                </a:solidFill>
                <a:latin typeface="Garamond" panose="02020404030301010803" pitchFamily="18" charset="0"/>
              </a:rPr>
              <a:t>append </a:t>
            </a:r>
            <a:r>
              <a:rPr lang="en-US" sz="3600" dirty="0">
                <a:solidFill>
                  <a:schemeClr val="dk1"/>
                </a:solidFill>
                <a:latin typeface="Garamond" panose="02020404030301010803" pitchFamily="18" charset="0"/>
              </a:rPr>
              <a:t>and </a:t>
            </a:r>
            <a:r>
              <a:rPr lang="en-US" sz="3600" i="1" dirty="0">
                <a:solidFill>
                  <a:schemeClr val="dk1"/>
                </a:solidFill>
                <a:latin typeface="Garamond" panose="02020404030301010803" pitchFamily="18" charset="0"/>
              </a:rPr>
              <a:t>insert.</a:t>
            </a:r>
          </a:p>
          <a:p>
            <a:pPr marL="0" lvl="0" indent="0" algn="l" rtl="0">
              <a:lnSpc>
                <a:spcPct val="115000"/>
              </a:lnSpc>
              <a:spcBef>
                <a:spcPts val="100"/>
              </a:spcBef>
              <a:spcAft>
                <a:spcPts val="0"/>
              </a:spcAft>
              <a:buClr>
                <a:schemeClr val="dk1"/>
              </a:buClr>
              <a:buSzPts val="1100"/>
              <a:buFont typeface="Arial"/>
              <a:buNone/>
            </a:pPr>
            <a:r>
              <a:rPr lang="en-US" sz="3600" dirty="0">
                <a:solidFill>
                  <a:schemeClr val="dk1"/>
                </a:solidFill>
                <a:latin typeface="Garamond" panose="02020404030301010803" pitchFamily="18" charset="0"/>
              </a:rPr>
              <a:t>Both these methods are overloaded so that they can accept any type of data  Here are few append methods:</a:t>
            </a:r>
          </a:p>
          <a:p>
            <a:pPr marL="241300" marR="4152900" lvl="0" indent="0">
              <a:lnSpc>
                <a:spcPct val="196363"/>
              </a:lnSpc>
              <a:spcBef>
                <a:spcPts val="0"/>
              </a:spcBef>
              <a:buClr>
                <a:schemeClr val="dk1"/>
              </a:buClr>
              <a:buSzPts val="1100"/>
              <a:buNone/>
            </a:pPr>
            <a:r>
              <a:rPr lang="en-US" sz="3600" dirty="0">
                <a:solidFill>
                  <a:schemeClr val="dk1"/>
                </a:solidFill>
                <a:latin typeface="Garamond" panose="02020404030301010803" pitchFamily="18" charset="0"/>
              </a:rPr>
              <a:t>As the name suggests,</a:t>
            </a:r>
          </a:p>
          <a:p>
            <a:pPr marL="241300" marR="4152900" lvl="0" indent="0">
              <a:lnSpc>
                <a:spcPct val="196363"/>
              </a:lnSpc>
              <a:spcBef>
                <a:spcPts val="0"/>
              </a:spcBef>
              <a:buClr>
                <a:schemeClr val="dk1"/>
              </a:buClr>
              <a:buSzPts val="1100"/>
              <a:buNone/>
            </a:pPr>
            <a:r>
              <a:rPr lang="en-US" sz="3600" dirty="0">
                <a:solidFill>
                  <a:schemeClr val="dk1"/>
                </a:solidFill>
                <a:latin typeface="Garamond" panose="02020404030301010803" pitchFamily="18" charset="0"/>
              </a:rPr>
              <a:t> </a:t>
            </a:r>
            <a:r>
              <a:rPr lang="en-US" sz="3600" b="1" dirty="0">
                <a:solidFill>
                  <a:srgbClr val="00B0F0"/>
                </a:solidFill>
                <a:latin typeface="Garamond" panose="02020404030301010803" pitchFamily="18" charset="0"/>
                <a:ea typeface="Courier New"/>
                <a:cs typeface="Courier New"/>
                <a:sym typeface="Courier New"/>
              </a:rPr>
              <a:t>StringBuffer append(String str) </a:t>
            </a:r>
          </a:p>
          <a:p>
            <a:pPr marL="241300" marR="4152900" lvl="0" indent="0">
              <a:lnSpc>
                <a:spcPct val="196363"/>
              </a:lnSpc>
              <a:spcBef>
                <a:spcPts val="0"/>
              </a:spcBef>
              <a:buClr>
                <a:schemeClr val="dk1"/>
              </a:buClr>
              <a:buSzPts val="1100"/>
              <a:buNone/>
            </a:pPr>
            <a:r>
              <a:rPr lang="en-US" sz="3600" b="1" dirty="0">
                <a:solidFill>
                  <a:srgbClr val="00B0F0"/>
                </a:solidFill>
                <a:latin typeface="Garamond" panose="02020404030301010803" pitchFamily="18" charset="0"/>
                <a:ea typeface="Courier New"/>
                <a:cs typeface="Courier New"/>
                <a:sym typeface="Courier New"/>
              </a:rPr>
              <a:t> StringBuffer append(int num)</a:t>
            </a:r>
          </a:p>
          <a:p>
            <a:pPr marL="0" lvl="0" indent="0" algn="l" rtl="0">
              <a:lnSpc>
                <a:spcPct val="194545"/>
              </a:lnSpc>
              <a:spcBef>
                <a:spcPts val="0"/>
              </a:spcBef>
              <a:spcAft>
                <a:spcPts val="0"/>
              </a:spcAft>
              <a:buClr>
                <a:schemeClr val="dk1"/>
              </a:buClr>
              <a:buSzPts val="1100"/>
              <a:buFont typeface="Arial"/>
              <a:buNone/>
            </a:pPr>
            <a:r>
              <a:rPr lang="en-US" sz="3600" dirty="0">
                <a:solidFill>
                  <a:schemeClr val="dk1"/>
                </a:solidFill>
                <a:latin typeface="Garamond" panose="02020404030301010803" pitchFamily="18" charset="0"/>
              </a:rPr>
              <a:t>the append method adds the specified characters at the end of the  StringBuffer object</a:t>
            </a:r>
            <a:endParaRPr lang="en-US" sz="3600" dirty="0">
              <a:solidFill>
                <a:srgbClr val="374151"/>
              </a:solidFill>
              <a:highlight>
                <a:srgbClr val="F7F7F8"/>
              </a:highlight>
              <a:latin typeface="Garamond" panose="02020404030301010803" pitchFamily="18" charset="0"/>
              <a:ea typeface="Times New Roman"/>
              <a:cs typeface="Times New Roman"/>
              <a:sym typeface="Times New Roman"/>
            </a:endParaRPr>
          </a:p>
          <a:p>
            <a:pPr marL="0" lvl="0" indent="0" algn="just">
              <a:buNone/>
            </a:pPr>
            <a:endParaRPr lang="en-US" sz="3600" dirty="0">
              <a:latin typeface="Garamond" panose="02020404030301010803" pitchFamily="18" charset="0"/>
              <a:ea typeface="Garamond"/>
              <a:cs typeface="Garamond"/>
              <a:sym typeface="Garamond"/>
            </a:endParaRPr>
          </a:p>
        </p:txBody>
      </p:sp>
      <p:sp>
        <p:nvSpPr>
          <p:cNvPr id="5" name="Google Shape;5912;p40">
            <a:extLst>
              <a:ext uri="{FF2B5EF4-FFF2-40B4-BE49-F238E27FC236}">
                <a16:creationId xmlns:a16="http://schemas.microsoft.com/office/drawing/2014/main" id="{D5362480-A5DF-17A0-5B5E-A8E1E963BABE}"/>
              </a:ext>
            </a:extLst>
          </p:cNvPr>
          <p:cNvSpPr txBox="1">
            <a:spLocks/>
          </p:cNvSpPr>
          <p:nvPr/>
        </p:nvSpPr>
        <p:spPr>
          <a:xfrm>
            <a:off x="11125200" y="4000500"/>
            <a:ext cx="5791200" cy="25146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spcBef>
                <a:spcPts val="0"/>
              </a:spcBef>
              <a:buFont typeface="Arial" pitchFamily="34" charset="0"/>
              <a:buNone/>
            </a:pPr>
            <a:endParaRPr lang="en-US" sz="4000" b="1" dirty="0">
              <a:latin typeface="Garamond" panose="02020404030301010803" pitchFamily="18" charset="0"/>
            </a:endParaRPr>
          </a:p>
        </p:txBody>
      </p:sp>
    </p:spTree>
    <p:extLst>
      <p:ext uri="{BB962C8B-B14F-4D97-AF65-F5344CB8AC3E}">
        <p14:creationId xmlns:p14="http://schemas.microsoft.com/office/powerpoint/2010/main" val="1332882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224097-C4E6-5B36-5E93-CE8B6A02D32A}"/>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C40F7D5F-D77D-4FBF-9AF5-08AA117C1CF2}"/>
              </a:ext>
            </a:extLst>
          </p:cNvPr>
          <p:cNvSpPr/>
          <p:nvPr/>
        </p:nvSpPr>
        <p:spPr>
          <a:xfrm rot="5400000">
            <a:off x="-4082073" y="4082299"/>
            <a:ext cx="10311699"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6" name="Group 25">
            <a:extLst>
              <a:ext uri="{FF2B5EF4-FFF2-40B4-BE49-F238E27FC236}">
                <a16:creationId xmlns:a16="http://schemas.microsoft.com/office/drawing/2014/main" id="{A0FD0FF8-0710-D506-C402-53C62F48BF13}"/>
              </a:ext>
            </a:extLst>
          </p:cNvPr>
          <p:cNvGrpSpPr/>
          <p:nvPr/>
        </p:nvGrpSpPr>
        <p:grpSpPr>
          <a:xfrm>
            <a:off x="2819400" y="266700"/>
            <a:ext cx="14478000" cy="1316039"/>
            <a:chOff x="8135915" y="3122709"/>
            <a:chExt cx="8545217" cy="2196041"/>
          </a:xfrm>
        </p:grpSpPr>
        <p:grpSp>
          <p:nvGrpSpPr>
            <p:cNvPr id="22" name="Group 3">
              <a:extLst>
                <a:ext uri="{FF2B5EF4-FFF2-40B4-BE49-F238E27FC236}">
                  <a16:creationId xmlns:a16="http://schemas.microsoft.com/office/drawing/2014/main" id="{5E4C57E4-C267-44DE-EC75-BD4977017837}"/>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22073D38-C956-7F3A-A73C-769C2FBC3084}"/>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7C2CE5DB-0B3C-9721-7CEB-E425675C9D09}"/>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546FFDE7-3CD0-8F63-1BC8-BC341E80D987}"/>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StringBuffer Class in JAVA</a:t>
              </a:r>
            </a:p>
          </p:txBody>
        </p:sp>
      </p:grpSp>
      <p:sp>
        <p:nvSpPr>
          <p:cNvPr id="2" name="Google Shape;5913;p40">
            <a:extLst>
              <a:ext uri="{FF2B5EF4-FFF2-40B4-BE49-F238E27FC236}">
                <a16:creationId xmlns:a16="http://schemas.microsoft.com/office/drawing/2014/main" id="{1EDC18F9-5657-8ECF-28BA-1B9F463F1160}"/>
              </a:ext>
            </a:extLst>
          </p:cNvPr>
          <p:cNvSpPr txBox="1">
            <a:spLocks/>
          </p:cNvSpPr>
          <p:nvPr/>
        </p:nvSpPr>
        <p:spPr>
          <a:xfrm>
            <a:off x="2786640" y="2124173"/>
            <a:ext cx="14510760" cy="7748941"/>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41350" marR="4152900" lvl="1" indent="0" algn="just">
              <a:spcBef>
                <a:spcPts val="0"/>
              </a:spcBef>
              <a:buClr>
                <a:schemeClr val="dk1"/>
              </a:buClr>
              <a:buSzPts val="1100"/>
              <a:buNone/>
            </a:pPr>
            <a:r>
              <a:rPr lang="en-US" sz="3600" dirty="0">
                <a:solidFill>
                  <a:schemeClr val="dk1"/>
                </a:solidFill>
                <a:latin typeface="Garamond" panose="02020404030301010803" pitchFamily="18" charset="0"/>
              </a:rPr>
              <a:t>The insert() method is used to add text at a specified  index within the existing StringBuffer or StringBuilder.</a:t>
            </a:r>
          </a:p>
          <a:p>
            <a:pPr marL="12700" lvl="0" indent="0" algn="l" rtl="0">
              <a:lnSpc>
                <a:spcPct val="115000"/>
              </a:lnSpc>
              <a:spcBef>
                <a:spcPts val="0"/>
              </a:spcBef>
              <a:spcAft>
                <a:spcPts val="0"/>
              </a:spcAft>
              <a:buClr>
                <a:schemeClr val="dk1"/>
              </a:buClr>
              <a:buSzPts val="1100"/>
              <a:buFont typeface="Arial"/>
              <a:buNone/>
            </a:pPr>
            <a:r>
              <a:rPr lang="en-US" sz="3600" b="1" dirty="0">
                <a:solidFill>
                  <a:schemeClr val="dk1"/>
                </a:solidFill>
                <a:latin typeface="Garamond" panose="02020404030301010803" pitchFamily="18" charset="0"/>
              </a:rPr>
              <a:t>Here are few insert methods:</a:t>
            </a:r>
          </a:p>
          <a:p>
            <a:pPr marL="241300" marR="2794000" lvl="0" indent="0" algn="l" rtl="0">
              <a:lnSpc>
                <a:spcPct val="194545"/>
              </a:lnSpc>
              <a:spcBef>
                <a:spcPts val="0"/>
              </a:spcBef>
              <a:spcAft>
                <a:spcPts val="0"/>
              </a:spcAft>
              <a:buClr>
                <a:schemeClr val="dk1"/>
              </a:buClr>
              <a:buSzPts val="1100"/>
              <a:buFont typeface="Arial"/>
              <a:buNone/>
            </a:pPr>
            <a:r>
              <a:rPr lang="en-US" sz="3600" b="1" dirty="0">
                <a:solidFill>
                  <a:schemeClr val="dk1"/>
                </a:solidFill>
                <a:latin typeface="Garamond" panose="02020404030301010803" pitchFamily="18" charset="0"/>
                <a:sym typeface="Courier New"/>
              </a:rPr>
              <a:t>StringBuffer insert(int index, String str)  </a:t>
            </a:r>
          </a:p>
          <a:p>
            <a:pPr marL="241300" marR="2794000" lvl="0" indent="0" algn="l" rtl="0">
              <a:lnSpc>
                <a:spcPct val="194545"/>
              </a:lnSpc>
              <a:spcBef>
                <a:spcPts val="0"/>
              </a:spcBef>
              <a:spcAft>
                <a:spcPts val="0"/>
              </a:spcAft>
              <a:buClr>
                <a:schemeClr val="dk1"/>
              </a:buClr>
              <a:buSzPts val="1100"/>
              <a:buFont typeface="Arial"/>
              <a:buNone/>
            </a:pPr>
            <a:r>
              <a:rPr lang="en-US" sz="3600" b="1" dirty="0">
                <a:solidFill>
                  <a:schemeClr val="dk1"/>
                </a:solidFill>
                <a:latin typeface="Garamond" panose="02020404030301010803" pitchFamily="18" charset="0"/>
                <a:sym typeface="Courier New"/>
              </a:rPr>
              <a:t>StringBuffer insert(int index, char </a:t>
            </a:r>
            <a:r>
              <a:rPr lang="en-US" sz="3600" b="1" dirty="0" err="1">
                <a:solidFill>
                  <a:schemeClr val="dk1"/>
                </a:solidFill>
                <a:latin typeface="Garamond" panose="02020404030301010803" pitchFamily="18" charset="0"/>
                <a:sym typeface="Courier New"/>
              </a:rPr>
              <a:t>ch</a:t>
            </a:r>
            <a:r>
              <a:rPr lang="en-US" sz="3600" b="1" dirty="0">
                <a:solidFill>
                  <a:schemeClr val="dk1"/>
                </a:solidFill>
                <a:latin typeface="Garamond" panose="02020404030301010803" pitchFamily="18" charset="0"/>
                <a:sym typeface="Courier New"/>
              </a:rPr>
              <a:t>)</a:t>
            </a:r>
          </a:p>
          <a:p>
            <a:pPr marL="0" lvl="0" indent="0" algn="l" rtl="0">
              <a:lnSpc>
                <a:spcPct val="194545"/>
              </a:lnSpc>
              <a:spcBef>
                <a:spcPts val="0"/>
              </a:spcBef>
              <a:spcAft>
                <a:spcPts val="0"/>
              </a:spcAft>
              <a:buClr>
                <a:schemeClr val="dk1"/>
              </a:buClr>
              <a:buSzPts val="1100"/>
              <a:buFont typeface="Arial"/>
              <a:buNone/>
            </a:pPr>
            <a:r>
              <a:rPr lang="en-US" sz="3600" dirty="0">
                <a:solidFill>
                  <a:schemeClr val="dk1"/>
                </a:solidFill>
                <a:latin typeface="Garamond" panose="02020404030301010803" pitchFamily="18" charset="0"/>
              </a:rPr>
              <a:t>Index specifies at which point the string will be inserted into the invoking StringBuffer  object</a:t>
            </a:r>
          </a:p>
          <a:p>
            <a:pPr marL="0" lvl="0" indent="0" algn="just">
              <a:buNone/>
            </a:pPr>
            <a:endParaRPr lang="en-US" sz="3600" dirty="0">
              <a:latin typeface="Garamond" panose="02020404030301010803" pitchFamily="18" charset="0"/>
              <a:ea typeface="Garamond"/>
              <a:cs typeface="Garamond"/>
              <a:sym typeface="Garamond"/>
            </a:endParaRPr>
          </a:p>
        </p:txBody>
      </p:sp>
      <p:sp>
        <p:nvSpPr>
          <p:cNvPr id="5" name="Google Shape;5912;p40">
            <a:extLst>
              <a:ext uri="{FF2B5EF4-FFF2-40B4-BE49-F238E27FC236}">
                <a16:creationId xmlns:a16="http://schemas.microsoft.com/office/drawing/2014/main" id="{A63C5B54-7C26-CA68-84CB-5FD3548A9689}"/>
              </a:ext>
            </a:extLst>
          </p:cNvPr>
          <p:cNvSpPr txBox="1">
            <a:spLocks/>
          </p:cNvSpPr>
          <p:nvPr/>
        </p:nvSpPr>
        <p:spPr>
          <a:xfrm>
            <a:off x="11125200" y="4000500"/>
            <a:ext cx="5791200" cy="25146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spcBef>
                <a:spcPts val="0"/>
              </a:spcBef>
              <a:buFont typeface="Arial" pitchFamily="34" charset="0"/>
              <a:buNone/>
            </a:pPr>
            <a:endParaRPr lang="en-US" sz="4000" b="1" dirty="0">
              <a:latin typeface="Garamond" panose="02020404030301010803" pitchFamily="18" charset="0"/>
            </a:endParaRPr>
          </a:p>
        </p:txBody>
      </p:sp>
    </p:spTree>
    <p:extLst>
      <p:ext uri="{BB962C8B-B14F-4D97-AF65-F5344CB8AC3E}">
        <p14:creationId xmlns:p14="http://schemas.microsoft.com/office/powerpoint/2010/main" val="3018101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A7560-F114-752C-85D0-B827D7CA2E1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22D094A-70E7-C45F-3F5E-D7BB8DB57086}"/>
              </a:ext>
            </a:extLst>
          </p:cNvPr>
          <p:cNvSpPr/>
          <p:nvPr/>
        </p:nvSpPr>
        <p:spPr>
          <a:xfrm>
            <a:off x="0" y="-3026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7888" b="-37888"/>
            </a:stretch>
          </a:blipFill>
        </p:spPr>
      </p:sp>
      <p:sp>
        <p:nvSpPr>
          <p:cNvPr id="5" name="Freeform 5">
            <a:extLst>
              <a:ext uri="{FF2B5EF4-FFF2-40B4-BE49-F238E27FC236}">
                <a16:creationId xmlns:a16="http://schemas.microsoft.com/office/drawing/2014/main" id="{3BC1F1A6-400B-E330-ECEC-9B88DF7FBD0C}"/>
              </a:ext>
            </a:extLst>
          </p:cNvPr>
          <p:cNvSpPr/>
          <p:nvPr/>
        </p:nvSpPr>
        <p:spPr>
          <a:xfrm flipH="1">
            <a:off x="720981" y="2076085"/>
            <a:ext cx="7088172" cy="5683425"/>
          </a:xfrm>
          <a:custGeom>
            <a:avLst/>
            <a:gdLst/>
            <a:ahLst/>
            <a:cxnLst/>
            <a:rect l="l" t="t" r="r" b="b"/>
            <a:pathLst>
              <a:path w="7088172" h="5683425">
                <a:moveTo>
                  <a:pt x="7088172" y="0"/>
                </a:moveTo>
                <a:lnTo>
                  <a:pt x="0" y="0"/>
                </a:lnTo>
                <a:lnTo>
                  <a:pt x="0" y="5683425"/>
                </a:lnTo>
                <a:lnTo>
                  <a:pt x="7088172" y="5683425"/>
                </a:lnTo>
                <a:lnTo>
                  <a:pt x="7088172"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6" name="Group 25">
            <a:extLst>
              <a:ext uri="{FF2B5EF4-FFF2-40B4-BE49-F238E27FC236}">
                <a16:creationId xmlns:a16="http://schemas.microsoft.com/office/drawing/2014/main" id="{0489A573-28B0-4B87-7D03-A63FCB292B39}"/>
              </a:ext>
            </a:extLst>
          </p:cNvPr>
          <p:cNvGrpSpPr/>
          <p:nvPr/>
        </p:nvGrpSpPr>
        <p:grpSpPr>
          <a:xfrm>
            <a:off x="8763000" y="3543300"/>
            <a:ext cx="8949510" cy="2426025"/>
            <a:chOff x="8636311" y="5444107"/>
            <a:chExt cx="8949510" cy="4057115"/>
          </a:xfrm>
        </p:grpSpPr>
        <p:grpSp>
          <p:nvGrpSpPr>
            <p:cNvPr id="7" name="Group 7">
              <a:extLst>
                <a:ext uri="{FF2B5EF4-FFF2-40B4-BE49-F238E27FC236}">
                  <a16:creationId xmlns:a16="http://schemas.microsoft.com/office/drawing/2014/main" id="{5E3C3712-4EB2-71E7-6BAF-7DA6BC67345F}"/>
                </a:ext>
              </a:extLst>
            </p:cNvPr>
            <p:cNvGrpSpPr/>
            <p:nvPr/>
          </p:nvGrpSpPr>
          <p:grpSpPr>
            <a:xfrm>
              <a:off x="8636311" y="5444107"/>
              <a:ext cx="8949510" cy="4057115"/>
              <a:chOff x="0" y="0"/>
              <a:chExt cx="2357073" cy="1068541"/>
            </a:xfrm>
          </p:grpSpPr>
          <p:sp>
            <p:nvSpPr>
              <p:cNvPr id="8" name="Freeform 8">
                <a:extLst>
                  <a:ext uri="{FF2B5EF4-FFF2-40B4-BE49-F238E27FC236}">
                    <a16:creationId xmlns:a16="http://schemas.microsoft.com/office/drawing/2014/main" id="{FE2916D6-CE7B-D932-5116-1B432D1FB651}"/>
                  </a:ext>
                </a:extLst>
              </p:cNvPr>
              <p:cNvSpPr/>
              <p:nvPr/>
            </p:nvSpPr>
            <p:spPr>
              <a:xfrm>
                <a:off x="0" y="0"/>
                <a:ext cx="2357073" cy="1068541"/>
              </a:xfrm>
              <a:custGeom>
                <a:avLst/>
                <a:gdLst/>
                <a:ahLst/>
                <a:cxnLst/>
                <a:rect l="l" t="t" r="r" b="b"/>
                <a:pathLst>
                  <a:path w="2357073" h="1068541">
                    <a:moveTo>
                      <a:pt x="44118" y="0"/>
                    </a:moveTo>
                    <a:lnTo>
                      <a:pt x="2312954" y="0"/>
                    </a:lnTo>
                    <a:cubicBezTo>
                      <a:pt x="2324655" y="0"/>
                      <a:pt x="2335877" y="4648"/>
                      <a:pt x="2344151" y="12922"/>
                    </a:cubicBezTo>
                    <a:cubicBezTo>
                      <a:pt x="2352425" y="21196"/>
                      <a:pt x="2357073" y="32417"/>
                      <a:pt x="2357073" y="44118"/>
                    </a:cubicBezTo>
                    <a:lnTo>
                      <a:pt x="2357073" y="1024422"/>
                    </a:lnTo>
                    <a:cubicBezTo>
                      <a:pt x="2357073" y="1048788"/>
                      <a:pt x="2337320" y="1068541"/>
                      <a:pt x="2312954" y="1068541"/>
                    </a:cubicBezTo>
                    <a:lnTo>
                      <a:pt x="44118" y="1068541"/>
                    </a:lnTo>
                    <a:cubicBezTo>
                      <a:pt x="32417" y="1068541"/>
                      <a:pt x="21196" y="1063892"/>
                      <a:pt x="12922" y="1055619"/>
                    </a:cubicBezTo>
                    <a:cubicBezTo>
                      <a:pt x="4648" y="1047345"/>
                      <a:pt x="0" y="1036123"/>
                      <a:pt x="0" y="1024422"/>
                    </a:cubicBezTo>
                    <a:lnTo>
                      <a:pt x="0" y="44118"/>
                    </a:lnTo>
                    <a:cubicBezTo>
                      <a:pt x="0" y="32417"/>
                      <a:pt x="4648" y="21196"/>
                      <a:pt x="12922" y="12922"/>
                    </a:cubicBezTo>
                    <a:cubicBezTo>
                      <a:pt x="21196" y="4648"/>
                      <a:pt x="32417" y="0"/>
                      <a:pt x="44118" y="0"/>
                    </a:cubicBezTo>
                    <a:close/>
                  </a:path>
                </a:pathLst>
              </a:custGeom>
              <a:gradFill rotWithShape="1">
                <a:gsLst>
                  <a:gs pos="0">
                    <a:srgbClr val="4B00C5">
                      <a:alpha val="100000"/>
                    </a:srgbClr>
                  </a:gs>
                  <a:gs pos="50000">
                    <a:srgbClr val="900F99">
                      <a:alpha val="100000"/>
                    </a:srgbClr>
                  </a:gs>
                  <a:gs pos="100000">
                    <a:srgbClr val="321034">
                      <a:alpha val="100000"/>
                    </a:srgbClr>
                  </a:gs>
                </a:gsLst>
                <a:lin ang="2700000"/>
              </a:gradFill>
            </p:spPr>
          </p:sp>
          <p:sp>
            <p:nvSpPr>
              <p:cNvPr id="9" name="TextBox 9">
                <a:extLst>
                  <a:ext uri="{FF2B5EF4-FFF2-40B4-BE49-F238E27FC236}">
                    <a16:creationId xmlns:a16="http://schemas.microsoft.com/office/drawing/2014/main" id="{E8D75B77-C1F0-1762-FFFA-E20352282756}"/>
                  </a:ext>
                </a:extLst>
              </p:cNvPr>
              <p:cNvSpPr txBox="1"/>
              <p:nvPr/>
            </p:nvSpPr>
            <p:spPr>
              <a:xfrm>
                <a:off x="0" y="-47625"/>
                <a:ext cx="2357073" cy="1116166"/>
              </a:xfrm>
              <a:prstGeom prst="rect">
                <a:avLst/>
              </a:prstGeom>
            </p:spPr>
            <p:txBody>
              <a:bodyPr lIns="50800" tIns="50800" rIns="50800" bIns="50800" rtlCol="0" anchor="ctr"/>
              <a:lstStyle/>
              <a:p>
                <a:pPr algn="ctr">
                  <a:lnSpc>
                    <a:spcPts val="2659"/>
                  </a:lnSpc>
                </a:pPr>
                <a:endParaRPr/>
              </a:p>
            </p:txBody>
          </p:sp>
        </p:grpSp>
        <p:sp>
          <p:nvSpPr>
            <p:cNvPr id="13" name="TextBox 13">
              <a:extLst>
                <a:ext uri="{FF2B5EF4-FFF2-40B4-BE49-F238E27FC236}">
                  <a16:creationId xmlns:a16="http://schemas.microsoft.com/office/drawing/2014/main" id="{8A247864-1929-195A-1885-52045E19AC5B}"/>
                </a:ext>
              </a:extLst>
            </p:cNvPr>
            <p:cNvSpPr txBox="1"/>
            <p:nvPr/>
          </p:nvSpPr>
          <p:spPr>
            <a:xfrm>
              <a:off x="8915400" y="6414074"/>
              <a:ext cx="8458200" cy="1739165"/>
            </a:xfrm>
            <a:prstGeom prst="rect">
              <a:avLst/>
            </a:prstGeom>
          </p:spPr>
          <p:txBody>
            <a:bodyPr wrap="square" lIns="0" tIns="0" rIns="0" bIns="0" rtlCol="0" anchor="t">
              <a:spAutoFit/>
            </a:bodyPr>
            <a:lstStyle/>
            <a:p>
              <a:pPr marL="0" lvl="0" indent="0" algn="ctr">
                <a:lnSpc>
                  <a:spcPts val="8444"/>
                </a:lnSpc>
                <a:spcBef>
                  <a:spcPct val="0"/>
                </a:spcBef>
              </a:pPr>
              <a:r>
                <a:rPr lang="en-US" sz="6031" dirty="0">
                  <a:solidFill>
                    <a:srgbClr val="FFFFFF"/>
                  </a:solidFill>
                  <a:latin typeface="League Spartan"/>
                  <a:ea typeface="League Spartan"/>
                  <a:cs typeface="League Spartan"/>
                  <a:sym typeface="League Spartan"/>
                </a:rPr>
                <a:t>String Class</a:t>
              </a:r>
            </a:p>
          </p:txBody>
        </p:sp>
      </p:grpSp>
    </p:spTree>
    <p:extLst>
      <p:ext uri="{BB962C8B-B14F-4D97-AF65-F5344CB8AC3E}">
        <p14:creationId xmlns:p14="http://schemas.microsoft.com/office/powerpoint/2010/main" val="39000618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791AC5-24B3-44C7-FF86-578C0AB5F749}"/>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FA5067D0-12BE-A0CE-5DA6-3377EEF3F76A}"/>
              </a:ext>
            </a:extLst>
          </p:cNvPr>
          <p:cNvSpPr/>
          <p:nvPr/>
        </p:nvSpPr>
        <p:spPr>
          <a:xfrm rot="5400000">
            <a:off x="-4082073" y="4082299"/>
            <a:ext cx="10311699"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6" name="Group 25">
            <a:extLst>
              <a:ext uri="{FF2B5EF4-FFF2-40B4-BE49-F238E27FC236}">
                <a16:creationId xmlns:a16="http://schemas.microsoft.com/office/drawing/2014/main" id="{4CE7C4CD-BB89-3BDE-E527-3459944E8ACD}"/>
              </a:ext>
            </a:extLst>
          </p:cNvPr>
          <p:cNvGrpSpPr/>
          <p:nvPr/>
        </p:nvGrpSpPr>
        <p:grpSpPr>
          <a:xfrm>
            <a:off x="2819400" y="266700"/>
            <a:ext cx="14478000" cy="1316039"/>
            <a:chOff x="8135915" y="3122709"/>
            <a:chExt cx="8545217" cy="2196041"/>
          </a:xfrm>
        </p:grpSpPr>
        <p:grpSp>
          <p:nvGrpSpPr>
            <p:cNvPr id="22" name="Group 3">
              <a:extLst>
                <a:ext uri="{FF2B5EF4-FFF2-40B4-BE49-F238E27FC236}">
                  <a16:creationId xmlns:a16="http://schemas.microsoft.com/office/drawing/2014/main" id="{A99FA159-17E7-55E1-9862-B4F28A8A2199}"/>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3037F0F4-6B0C-DD96-FB22-894B795FAEEA}"/>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F633B709-A87A-EA76-81A3-BDC1D9CECC45}"/>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76AC7575-1E38-7CB1-3F67-32463675D9CA}"/>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StringBuffer other methods</a:t>
              </a:r>
            </a:p>
          </p:txBody>
        </p:sp>
      </p:grpSp>
      <p:sp>
        <p:nvSpPr>
          <p:cNvPr id="2" name="Google Shape;5913;p40">
            <a:extLst>
              <a:ext uri="{FF2B5EF4-FFF2-40B4-BE49-F238E27FC236}">
                <a16:creationId xmlns:a16="http://schemas.microsoft.com/office/drawing/2014/main" id="{DBCC00AD-509B-1A29-6616-298EEB730C78}"/>
              </a:ext>
            </a:extLst>
          </p:cNvPr>
          <p:cNvSpPr txBox="1">
            <a:spLocks/>
          </p:cNvSpPr>
          <p:nvPr/>
        </p:nvSpPr>
        <p:spPr>
          <a:xfrm>
            <a:off x="2786640" y="2124173"/>
            <a:ext cx="14510760" cy="7748941"/>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700" lvl="0" indent="0" algn="l" rtl="0">
              <a:lnSpc>
                <a:spcPct val="150000"/>
              </a:lnSpc>
              <a:spcBef>
                <a:spcPts val="0"/>
              </a:spcBef>
              <a:spcAft>
                <a:spcPts val="0"/>
              </a:spcAft>
              <a:buClr>
                <a:schemeClr val="dk1"/>
              </a:buClr>
              <a:buSzPts val="1100"/>
              <a:buFont typeface="Arial"/>
              <a:buNone/>
            </a:pPr>
            <a:r>
              <a:rPr lang="en-US" sz="3600" b="1" dirty="0">
                <a:solidFill>
                  <a:schemeClr val="dk1"/>
                </a:solidFill>
                <a:latin typeface="Garamond" panose="02020404030301010803" pitchFamily="18" charset="0"/>
              </a:rPr>
              <a:t>delete(int start, int end): </a:t>
            </a:r>
            <a:r>
              <a:rPr lang="en-US" sz="3600" dirty="0">
                <a:solidFill>
                  <a:schemeClr val="dk1"/>
                </a:solidFill>
                <a:latin typeface="Garamond" panose="02020404030301010803" pitchFamily="18" charset="0"/>
              </a:rPr>
              <a:t>Removes the characters within a specified range of this sequence.</a:t>
            </a:r>
          </a:p>
          <a:p>
            <a:pPr marL="12700" lvl="0" indent="0" algn="l" rtl="0">
              <a:lnSpc>
                <a:spcPct val="150000"/>
              </a:lnSpc>
              <a:spcBef>
                <a:spcPts val="0"/>
              </a:spcBef>
              <a:spcAft>
                <a:spcPts val="0"/>
              </a:spcAft>
              <a:buClr>
                <a:schemeClr val="dk1"/>
              </a:buClr>
              <a:buSzPts val="1100"/>
              <a:buFont typeface="Arial"/>
              <a:buNone/>
            </a:pPr>
            <a:r>
              <a:rPr lang="en-US" sz="3600" b="1" dirty="0">
                <a:solidFill>
                  <a:schemeClr val="dk1"/>
                </a:solidFill>
                <a:latin typeface="Garamond" panose="02020404030301010803" pitchFamily="18" charset="0"/>
              </a:rPr>
              <a:t>deleteCharAt(int index): </a:t>
            </a:r>
            <a:r>
              <a:rPr lang="en-US" sz="3600" dirty="0">
                <a:solidFill>
                  <a:schemeClr val="dk1"/>
                </a:solidFill>
                <a:latin typeface="Garamond" panose="02020404030301010803" pitchFamily="18" charset="0"/>
              </a:rPr>
              <a:t>Removes the character at the specified position.</a:t>
            </a:r>
          </a:p>
          <a:p>
            <a:pPr marL="12700" lvl="0" indent="0" algn="l" rtl="0">
              <a:lnSpc>
                <a:spcPct val="150000"/>
              </a:lnSpc>
              <a:spcBef>
                <a:spcPts val="0"/>
              </a:spcBef>
              <a:spcAft>
                <a:spcPts val="0"/>
              </a:spcAft>
              <a:buClr>
                <a:schemeClr val="dk1"/>
              </a:buClr>
              <a:buSzPts val="1100"/>
              <a:buFont typeface="Arial"/>
              <a:buNone/>
            </a:pPr>
            <a:r>
              <a:rPr lang="en-US" sz="3600" b="1" dirty="0">
                <a:solidFill>
                  <a:schemeClr val="dk1"/>
                </a:solidFill>
                <a:latin typeface="Garamond" panose="02020404030301010803" pitchFamily="18" charset="0"/>
              </a:rPr>
              <a:t>reverse(): </a:t>
            </a:r>
            <a:r>
              <a:rPr lang="en-US" sz="3600" dirty="0">
                <a:solidFill>
                  <a:schemeClr val="dk1"/>
                </a:solidFill>
                <a:latin typeface="Garamond" panose="02020404030301010803" pitchFamily="18" charset="0"/>
              </a:rPr>
              <a:t>Reverses the sequence of characters in the StringBuffer</a:t>
            </a:r>
            <a:r>
              <a:rPr lang="en-US" sz="3600" b="1" dirty="0">
                <a:solidFill>
                  <a:schemeClr val="dk1"/>
                </a:solidFill>
                <a:latin typeface="Garamond" panose="02020404030301010803" pitchFamily="18" charset="0"/>
              </a:rPr>
              <a:t>.</a:t>
            </a:r>
          </a:p>
          <a:p>
            <a:pPr marL="12700" lvl="0" indent="0" algn="l" rtl="0">
              <a:lnSpc>
                <a:spcPct val="150000"/>
              </a:lnSpc>
              <a:spcBef>
                <a:spcPts val="0"/>
              </a:spcBef>
              <a:spcAft>
                <a:spcPts val="0"/>
              </a:spcAft>
              <a:buClr>
                <a:schemeClr val="dk1"/>
              </a:buClr>
              <a:buSzPts val="1100"/>
              <a:buFont typeface="Arial"/>
              <a:buNone/>
            </a:pPr>
            <a:r>
              <a:rPr lang="en-US" sz="3600" b="1" dirty="0">
                <a:solidFill>
                  <a:schemeClr val="dk1"/>
                </a:solidFill>
                <a:latin typeface="Garamond" panose="02020404030301010803" pitchFamily="18" charset="0"/>
              </a:rPr>
              <a:t>length(): </a:t>
            </a:r>
            <a:r>
              <a:rPr lang="en-US" sz="3600" dirty="0">
                <a:solidFill>
                  <a:schemeClr val="dk1"/>
                </a:solidFill>
                <a:latin typeface="Garamond" panose="02020404030301010803" pitchFamily="18" charset="0"/>
              </a:rPr>
              <a:t>Returns the length (character count) of this sequence</a:t>
            </a:r>
          </a:p>
          <a:p>
            <a:pPr marL="12700" lvl="0" indent="0" algn="l" rtl="0">
              <a:lnSpc>
                <a:spcPct val="150000"/>
              </a:lnSpc>
              <a:spcBef>
                <a:spcPts val="0"/>
              </a:spcBef>
              <a:spcAft>
                <a:spcPts val="0"/>
              </a:spcAft>
              <a:buClr>
                <a:schemeClr val="dk1"/>
              </a:buClr>
              <a:buSzPts val="1100"/>
              <a:buFont typeface="Arial"/>
              <a:buNone/>
            </a:pPr>
            <a:r>
              <a:rPr lang="en-US" sz="3600" b="1" dirty="0" err="1">
                <a:solidFill>
                  <a:schemeClr val="dk1"/>
                </a:solidFill>
                <a:latin typeface="Garamond" panose="02020404030301010803" pitchFamily="18" charset="0"/>
              </a:rPr>
              <a:t>charAt</a:t>
            </a:r>
            <a:r>
              <a:rPr lang="en-US" sz="3600" b="1" dirty="0">
                <a:solidFill>
                  <a:schemeClr val="dk1"/>
                </a:solidFill>
                <a:latin typeface="Garamond" panose="02020404030301010803" pitchFamily="18" charset="0"/>
              </a:rPr>
              <a:t>(int index): </a:t>
            </a:r>
            <a:r>
              <a:rPr lang="en-US" sz="3600" dirty="0">
                <a:solidFill>
                  <a:schemeClr val="dk1"/>
                </a:solidFill>
                <a:latin typeface="Garamond" panose="02020404030301010803" pitchFamily="18" charset="0"/>
              </a:rPr>
              <a:t>Returns the character at a specific index</a:t>
            </a:r>
            <a:r>
              <a:rPr lang="en-US" sz="3600" b="1" dirty="0">
                <a:solidFill>
                  <a:schemeClr val="dk1"/>
                </a:solidFill>
                <a:latin typeface="Garamond" panose="02020404030301010803" pitchFamily="18" charset="0"/>
              </a:rPr>
              <a:t>.</a:t>
            </a:r>
          </a:p>
          <a:p>
            <a:pPr marL="12700" lvl="0" indent="0" algn="l" rtl="0">
              <a:lnSpc>
                <a:spcPct val="150000"/>
              </a:lnSpc>
              <a:spcBef>
                <a:spcPts val="0"/>
              </a:spcBef>
              <a:spcAft>
                <a:spcPts val="0"/>
              </a:spcAft>
              <a:buClr>
                <a:schemeClr val="dk1"/>
              </a:buClr>
              <a:buSzPts val="1100"/>
              <a:buFont typeface="Arial"/>
              <a:buNone/>
            </a:pPr>
            <a:r>
              <a:rPr lang="en-US" sz="3600" b="1" dirty="0">
                <a:solidFill>
                  <a:schemeClr val="dk1"/>
                </a:solidFill>
                <a:latin typeface="Garamond" panose="02020404030301010803" pitchFamily="18" charset="0"/>
              </a:rPr>
              <a:t>substring(int start, int end): </a:t>
            </a:r>
            <a:r>
              <a:rPr lang="en-US" sz="3600" dirty="0">
                <a:solidFill>
                  <a:schemeClr val="dk1"/>
                </a:solidFill>
                <a:latin typeface="Garamond" panose="02020404030301010803" pitchFamily="18" charset="0"/>
              </a:rPr>
              <a:t>Returns a new String that contains a subsequence of characters currently contained in this sequence.</a:t>
            </a:r>
          </a:p>
          <a:p>
            <a:pPr marL="12700" lvl="0" indent="0" algn="l" rtl="0">
              <a:lnSpc>
                <a:spcPct val="115000"/>
              </a:lnSpc>
              <a:spcBef>
                <a:spcPts val="0"/>
              </a:spcBef>
              <a:spcAft>
                <a:spcPts val="0"/>
              </a:spcAft>
              <a:buClr>
                <a:schemeClr val="dk1"/>
              </a:buClr>
              <a:buSzPts val="1100"/>
              <a:buFont typeface="Arial"/>
              <a:buNone/>
            </a:pPr>
            <a:endParaRPr lang="en-US" sz="3600" b="1" dirty="0">
              <a:solidFill>
                <a:schemeClr val="dk1"/>
              </a:solidFill>
              <a:latin typeface="Garamond" panose="02020404030301010803" pitchFamily="18" charset="0"/>
            </a:endParaRPr>
          </a:p>
          <a:p>
            <a:pPr marL="12700" lvl="0" indent="0" algn="l" rtl="0">
              <a:lnSpc>
                <a:spcPct val="115000"/>
              </a:lnSpc>
              <a:spcBef>
                <a:spcPts val="0"/>
              </a:spcBef>
              <a:spcAft>
                <a:spcPts val="0"/>
              </a:spcAft>
              <a:buClr>
                <a:schemeClr val="dk1"/>
              </a:buClr>
              <a:buSzPts val="1100"/>
              <a:buFont typeface="Arial"/>
              <a:buNone/>
            </a:pPr>
            <a:endParaRPr lang="en-US" sz="3600" b="1" dirty="0">
              <a:solidFill>
                <a:schemeClr val="dk1"/>
              </a:solidFill>
              <a:latin typeface="Garamond" panose="02020404030301010803" pitchFamily="18" charset="0"/>
              <a:ea typeface="Garamond"/>
              <a:cs typeface="Garamond"/>
              <a:sym typeface="Garamond"/>
            </a:endParaRPr>
          </a:p>
          <a:p>
            <a:pPr marL="12700" lvl="0" indent="0" algn="l" rtl="0">
              <a:lnSpc>
                <a:spcPct val="115000"/>
              </a:lnSpc>
              <a:spcBef>
                <a:spcPts val="0"/>
              </a:spcBef>
              <a:spcAft>
                <a:spcPts val="0"/>
              </a:spcAft>
              <a:buClr>
                <a:schemeClr val="dk1"/>
              </a:buClr>
              <a:buSzPts val="1100"/>
              <a:buFont typeface="Arial"/>
              <a:buNone/>
            </a:pPr>
            <a:endParaRPr lang="en-US" sz="3600" dirty="0">
              <a:latin typeface="Garamond" panose="02020404030301010803" pitchFamily="18" charset="0"/>
              <a:ea typeface="Garamond"/>
              <a:cs typeface="Garamond"/>
              <a:sym typeface="Garamond"/>
            </a:endParaRPr>
          </a:p>
        </p:txBody>
      </p:sp>
      <p:sp>
        <p:nvSpPr>
          <p:cNvPr id="5" name="Google Shape;5912;p40">
            <a:extLst>
              <a:ext uri="{FF2B5EF4-FFF2-40B4-BE49-F238E27FC236}">
                <a16:creationId xmlns:a16="http://schemas.microsoft.com/office/drawing/2014/main" id="{AD0D2C31-F82B-D91A-635A-DE15E59826BB}"/>
              </a:ext>
            </a:extLst>
          </p:cNvPr>
          <p:cNvSpPr txBox="1">
            <a:spLocks/>
          </p:cNvSpPr>
          <p:nvPr/>
        </p:nvSpPr>
        <p:spPr>
          <a:xfrm>
            <a:off x="11125200" y="4000500"/>
            <a:ext cx="5791200" cy="25146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spcBef>
                <a:spcPts val="0"/>
              </a:spcBef>
              <a:buFont typeface="Arial" pitchFamily="34" charset="0"/>
              <a:buNone/>
            </a:pPr>
            <a:endParaRPr lang="en-US" sz="4000" b="1" dirty="0">
              <a:latin typeface="Garamond" panose="02020404030301010803" pitchFamily="18" charset="0"/>
            </a:endParaRPr>
          </a:p>
        </p:txBody>
      </p:sp>
    </p:spTree>
    <p:extLst>
      <p:ext uri="{BB962C8B-B14F-4D97-AF65-F5344CB8AC3E}">
        <p14:creationId xmlns:p14="http://schemas.microsoft.com/office/powerpoint/2010/main" val="3891951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B39DAFC9-4E8B-85D2-2116-BE1A2C177783}"/>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6FB6D8EC-EC16-915D-7D70-79CB870596FA}"/>
              </a:ext>
            </a:extLst>
          </p:cNvPr>
          <p:cNvSpPr txBox="1">
            <a:spLocks noGrp="1"/>
          </p:cNvSpPr>
          <p:nvPr>
            <p:ph type="ctrTitle" idx="4294967295"/>
          </p:nvPr>
        </p:nvSpPr>
        <p:spPr>
          <a:xfrm>
            <a:off x="1828800" y="53168"/>
            <a:ext cx="9816000" cy="1258392"/>
          </a:xfrm>
          <a:prstGeom prst="rect">
            <a:avLst/>
          </a:prstGeom>
        </p:spPr>
        <p:txBody>
          <a:bodyPr spcFirstLastPara="1" vert="horz" wrap="square" lIns="182850" tIns="182850" rIns="182850" bIns="182850" rtlCol="0" anchor="ctr" anchorCtr="0">
            <a:noAutofit/>
          </a:bodyPr>
          <a:lstStyle/>
          <a:p>
            <a:pPr algn="l">
              <a:spcBef>
                <a:spcPts val="0"/>
              </a:spcBef>
            </a:pPr>
            <a:r>
              <a:rPr lang="en" sz="5600" b="1" dirty="0">
                <a:solidFill>
                  <a:srgbClr val="C00000"/>
                </a:solidFill>
                <a:latin typeface="Garamond" panose="02020404030301010803" pitchFamily="18" charset="0"/>
              </a:rPr>
              <a:t>Problem Statement 1</a:t>
            </a:r>
            <a:endParaRPr sz="56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7F79B0F1-1D57-7338-15AE-0D047BA19FCF}"/>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31</a:t>
            </a:fld>
            <a:endParaRPr/>
          </a:p>
        </p:txBody>
      </p:sp>
      <p:pic>
        <p:nvPicPr>
          <p:cNvPr id="2052" name="Picture 4">
            <a:extLst>
              <a:ext uri="{FF2B5EF4-FFF2-40B4-BE49-F238E27FC236}">
                <a16:creationId xmlns:a16="http://schemas.microsoft.com/office/drawing/2014/main" id="{46BD3D21-4249-4D8F-81A0-97723D1E7D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6" y="0"/>
            <a:ext cx="1662344" cy="166234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4">
            <a:extLst>
              <a:ext uri="{FF2B5EF4-FFF2-40B4-BE49-F238E27FC236}">
                <a16:creationId xmlns:a16="http://schemas.microsoft.com/office/drawing/2014/main" id="{C661DDB4-730F-8D81-78D2-6A9B2C332569}"/>
              </a:ext>
            </a:extLst>
          </p:cNvPr>
          <p:cNvSpPr/>
          <p:nvPr/>
        </p:nvSpPr>
        <p:spPr>
          <a:xfrm rot="-10800000">
            <a:off x="14056" y="9639300"/>
            <a:ext cx="18288000" cy="647700"/>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Rectangle 1">
            <a:extLst>
              <a:ext uri="{FF2B5EF4-FFF2-40B4-BE49-F238E27FC236}">
                <a16:creationId xmlns:a16="http://schemas.microsoft.com/office/drawing/2014/main" id="{0E59D248-666B-56D0-F5DE-25656DFEBE53}"/>
              </a:ext>
            </a:extLst>
          </p:cNvPr>
          <p:cNvSpPr>
            <a:spLocks noChangeArrowheads="1"/>
          </p:cNvSpPr>
          <p:nvPr/>
        </p:nvSpPr>
        <p:spPr bwMode="auto">
          <a:xfrm>
            <a:off x="1981200" y="1311560"/>
            <a:ext cx="15240000" cy="7755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chemeClr val="tx1"/>
                </a:solidFill>
                <a:effectLst/>
                <a:latin typeface="Garamond" panose="02020404030301010803" pitchFamily="18" charset="0"/>
              </a:rPr>
              <a:t>Given several passages of text, count the number of specific punctuation marks present in each passage. The punctuation marks of interest are commas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chemeClr val="tx1"/>
                </a:solidFill>
                <a:effectLst/>
                <a:latin typeface="Garamond" panose="02020404030301010803" pitchFamily="18" charset="0"/>
              </a:rPr>
              <a:t>(,), periods (.), and question marks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4000" b="1" i="0" u="none" strike="noStrike" cap="none" normalizeH="0" baseline="0" dirty="0">
              <a:ln>
                <a:noFill/>
              </a:ln>
              <a:solidFill>
                <a:schemeClr val="tx1"/>
              </a:solidFill>
              <a:effectLst/>
              <a:latin typeface="Garamond" panose="02020404030301010803"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4000" b="1" i="0" u="none" strike="noStrike" cap="none" normalizeH="0" baseline="0" dirty="0">
                <a:ln>
                  <a:noFill/>
                </a:ln>
                <a:solidFill>
                  <a:schemeClr val="tx1"/>
                </a:solidFill>
                <a:effectLst/>
                <a:latin typeface="Garamond" panose="02020404030301010803" pitchFamily="18" charset="0"/>
              </a:rPr>
              <a:t>Input:</a:t>
            </a:r>
            <a:endParaRPr kumimoji="0" lang="en-US" altLang="en-US" sz="4000" b="0" i="0" u="none" strike="noStrike" cap="none" normalizeH="0" baseline="0" dirty="0">
              <a:ln>
                <a:noFill/>
              </a:ln>
              <a:solidFill>
                <a:schemeClr val="tx1"/>
              </a:solidFill>
              <a:effectLst/>
              <a:latin typeface="Garamond" panose="02020404030301010803" pitchFamily="18" charset="0"/>
            </a:endParaRPr>
          </a:p>
          <a:p>
            <a:pPr marL="571500" marR="0" lvl="0" indent="-5715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4000" b="0" i="0" u="none" strike="noStrike" cap="none" normalizeH="0" baseline="0" dirty="0">
                <a:ln>
                  <a:noFill/>
                </a:ln>
                <a:solidFill>
                  <a:schemeClr val="tx1"/>
                </a:solidFill>
                <a:effectLst/>
                <a:latin typeface="Garamond" panose="02020404030301010803" pitchFamily="18" charset="0"/>
              </a:rPr>
              <a:t>The first line contains an integer T denoting the number of test cases.</a:t>
            </a:r>
          </a:p>
          <a:p>
            <a:pPr marL="571500" marR="0" lvl="0" indent="-5715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4000" b="0" i="0" u="none" strike="noStrike" cap="none" normalizeH="0" baseline="0" dirty="0">
                <a:ln>
                  <a:noFill/>
                </a:ln>
                <a:solidFill>
                  <a:schemeClr val="tx1"/>
                </a:solidFill>
                <a:effectLst/>
                <a:latin typeface="Garamond" panose="02020404030301010803" pitchFamily="18" charset="0"/>
              </a:rPr>
              <a:t>Each test case consists of a single line of text.</a:t>
            </a:r>
          </a:p>
          <a:p>
            <a:pPr marL="571500" marR="0" lvl="0" indent="-5715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4000" b="0" i="0" u="none" strike="noStrike" cap="none" normalizeH="0" baseline="0" dirty="0">
              <a:ln>
                <a:noFill/>
              </a:ln>
              <a:solidFill>
                <a:schemeClr val="tx1"/>
              </a:solidFill>
              <a:effectLst/>
              <a:latin typeface="Garamond" panose="02020404030301010803" pitchFamily="18" charset="0"/>
            </a:endParaRPr>
          </a:p>
          <a:p>
            <a:pPr marR="0" lvl="0" algn="just" defTabSz="914400" rtl="0" eaLnBrk="0" fontAlgn="base" latinLnBrk="0" hangingPunct="0">
              <a:lnSpc>
                <a:spcPct val="100000"/>
              </a:lnSpc>
              <a:spcBef>
                <a:spcPct val="0"/>
              </a:spcBef>
              <a:spcAft>
                <a:spcPct val="0"/>
              </a:spcAft>
              <a:buClrTx/>
              <a:buSzTx/>
              <a:tabLst/>
            </a:pPr>
            <a:r>
              <a:rPr kumimoji="0" lang="en-US" altLang="en-US" sz="4000" b="1" i="0" u="none" strike="noStrike" cap="none" normalizeH="0" baseline="0" dirty="0">
                <a:ln>
                  <a:noFill/>
                </a:ln>
                <a:solidFill>
                  <a:schemeClr val="tx1"/>
                </a:solidFill>
                <a:effectLst/>
                <a:latin typeface="Garamond" panose="02020404030301010803" pitchFamily="18" charset="0"/>
              </a:rPr>
              <a:t>Output:</a:t>
            </a:r>
            <a:endParaRPr kumimoji="0" lang="en-US" altLang="en-US" sz="4000" b="0" i="0" u="none" strike="noStrike" cap="none" normalizeH="0" baseline="0" dirty="0">
              <a:ln>
                <a:noFill/>
              </a:ln>
              <a:solidFill>
                <a:schemeClr val="tx1"/>
              </a:solidFill>
              <a:effectLst/>
              <a:latin typeface="Garamond" panose="02020404030301010803" pitchFamily="18" charset="0"/>
            </a:endParaRPr>
          </a:p>
          <a:p>
            <a:pPr marL="571500" marR="0" lvl="0" indent="-5715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4000" b="0" i="0" u="none" strike="noStrike" cap="none" normalizeH="0" baseline="0" dirty="0">
                <a:ln>
                  <a:noFill/>
                </a:ln>
                <a:solidFill>
                  <a:schemeClr val="tx1"/>
                </a:solidFill>
                <a:effectLst/>
                <a:latin typeface="Garamond" panose="02020404030301010803" pitchFamily="18" charset="0"/>
              </a:rPr>
              <a:t>For each test case, print the count of the specified punctuation marks (commas, periods, and question marks) in a new line.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80117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E15E1460-7762-10B1-2F17-0C901309DC36}"/>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B15AC775-6CED-1F09-6A92-E82F09F35844}"/>
              </a:ext>
            </a:extLst>
          </p:cNvPr>
          <p:cNvSpPr txBox="1">
            <a:spLocks noGrp="1"/>
          </p:cNvSpPr>
          <p:nvPr>
            <p:ph type="ctrTitle" idx="4294967295"/>
          </p:nvPr>
        </p:nvSpPr>
        <p:spPr>
          <a:xfrm>
            <a:off x="1828800" y="53168"/>
            <a:ext cx="9816000" cy="1258392"/>
          </a:xfrm>
          <a:prstGeom prst="rect">
            <a:avLst/>
          </a:prstGeom>
        </p:spPr>
        <p:txBody>
          <a:bodyPr spcFirstLastPara="1" vert="horz" wrap="square" lIns="182850" tIns="182850" rIns="182850" bIns="182850" rtlCol="0" anchor="ctr" anchorCtr="0">
            <a:noAutofit/>
          </a:bodyPr>
          <a:lstStyle/>
          <a:p>
            <a:pPr algn="l">
              <a:spcBef>
                <a:spcPts val="0"/>
              </a:spcBef>
            </a:pPr>
            <a:r>
              <a:rPr lang="en" sz="5600" b="1" dirty="0">
                <a:solidFill>
                  <a:srgbClr val="C00000"/>
                </a:solidFill>
                <a:latin typeface="Garamond" panose="02020404030301010803" pitchFamily="18" charset="0"/>
              </a:rPr>
              <a:t>Problem Statement 1</a:t>
            </a:r>
            <a:endParaRPr sz="56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92FF30D5-D56A-5E92-2433-751DA564EA9C}"/>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32</a:t>
            </a:fld>
            <a:endParaRPr/>
          </a:p>
        </p:txBody>
      </p:sp>
      <p:pic>
        <p:nvPicPr>
          <p:cNvPr id="2052" name="Picture 4">
            <a:extLst>
              <a:ext uri="{FF2B5EF4-FFF2-40B4-BE49-F238E27FC236}">
                <a16:creationId xmlns:a16="http://schemas.microsoft.com/office/drawing/2014/main" id="{49FA9F0E-A30E-1218-84D4-147FE9362C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6" y="0"/>
            <a:ext cx="1662344" cy="166234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4">
            <a:extLst>
              <a:ext uri="{FF2B5EF4-FFF2-40B4-BE49-F238E27FC236}">
                <a16:creationId xmlns:a16="http://schemas.microsoft.com/office/drawing/2014/main" id="{6305B52D-DC4B-3831-0D02-C19BE1F5C9FA}"/>
              </a:ext>
            </a:extLst>
          </p:cNvPr>
          <p:cNvSpPr/>
          <p:nvPr/>
        </p:nvSpPr>
        <p:spPr>
          <a:xfrm rot="-10800000">
            <a:off x="14056" y="9639300"/>
            <a:ext cx="18288000" cy="647700"/>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Rectangle 1">
            <a:extLst>
              <a:ext uri="{FF2B5EF4-FFF2-40B4-BE49-F238E27FC236}">
                <a16:creationId xmlns:a16="http://schemas.microsoft.com/office/drawing/2014/main" id="{E27E34FB-C71F-FC98-A754-ADFB61433AB5}"/>
              </a:ext>
            </a:extLst>
          </p:cNvPr>
          <p:cNvSpPr>
            <a:spLocks noChangeArrowheads="1"/>
          </p:cNvSpPr>
          <p:nvPr/>
        </p:nvSpPr>
        <p:spPr bwMode="auto">
          <a:xfrm>
            <a:off x="1981200" y="1778377"/>
            <a:ext cx="15240000" cy="7663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5400" b="1" dirty="0">
                <a:latin typeface="Garamond" panose="02020404030301010803" pitchFamily="18" charset="0"/>
              </a:rPr>
              <a:t>Example:</a:t>
            </a:r>
          </a:p>
          <a:p>
            <a:pPr eaLnBrk="0" fontAlgn="base" hangingPunct="0">
              <a:spcBef>
                <a:spcPct val="0"/>
              </a:spcBef>
              <a:spcAft>
                <a:spcPct val="0"/>
              </a:spcAft>
            </a:pPr>
            <a:r>
              <a:rPr lang="en-US" altLang="en-US" sz="5400" b="1" dirty="0">
                <a:latin typeface="Garamond" panose="02020404030301010803" pitchFamily="18" charset="0"/>
              </a:rPr>
              <a:t>Sample Input</a:t>
            </a:r>
          </a:p>
          <a:p>
            <a:pPr lvl="0" eaLnBrk="0" fontAlgn="base" hangingPunct="0">
              <a:spcBef>
                <a:spcPct val="0"/>
              </a:spcBef>
              <a:spcAft>
                <a:spcPct val="0"/>
              </a:spcAft>
            </a:pPr>
            <a:r>
              <a:rPr lang="en-US" altLang="en-US" sz="5400" dirty="0">
                <a:latin typeface="Garamond" panose="02020404030301010803" pitchFamily="18" charset="0"/>
              </a:rPr>
              <a:t>2</a:t>
            </a:r>
          </a:p>
          <a:p>
            <a:pPr lvl="0" eaLnBrk="0" fontAlgn="base" hangingPunct="0">
              <a:spcBef>
                <a:spcPct val="0"/>
              </a:spcBef>
              <a:spcAft>
                <a:spcPct val="0"/>
              </a:spcAft>
            </a:pPr>
            <a:r>
              <a:rPr lang="en-US" altLang="en-US" sz="5400" dirty="0">
                <a:latin typeface="Garamond" panose="02020404030301010803" pitchFamily="18" charset="0"/>
              </a:rPr>
              <a:t>Hello, how are you doing today? I hope all is well.</a:t>
            </a:r>
          </a:p>
          <a:p>
            <a:pPr lvl="0" eaLnBrk="0" fontAlgn="base" hangingPunct="0">
              <a:spcBef>
                <a:spcPct val="0"/>
              </a:spcBef>
              <a:spcAft>
                <a:spcPct val="0"/>
              </a:spcAft>
            </a:pPr>
            <a:r>
              <a:rPr lang="en-US" altLang="en-US" sz="5400" dirty="0">
                <a:latin typeface="Garamond" panose="02020404030301010803" pitchFamily="18" charset="0"/>
              </a:rPr>
              <a:t>What is this? This, clearly, is a test.</a:t>
            </a:r>
          </a:p>
          <a:p>
            <a:pPr lvl="0" eaLnBrk="0" fontAlgn="base" hangingPunct="0">
              <a:spcBef>
                <a:spcPct val="0"/>
              </a:spcBef>
              <a:spcAft>
                <a:spcPct val="0"/>
              </a:spcAft>
            </a:pPr>
            <a:r>
              <a:rPr lang="en-US" altLang="en-US" sz="5400" b="1" dirty="0">
                <a:latin typeface="Garamond" panose="02020404030301010803" pitchFamily="18" charset="0"/>
              </a:rPr>
              <a:t>Sample Output</a:t>
            </a:r>
          </a:p>
          <a:p>
            <a:pPr lvl="0" eaLnBrk="0" fontAlgn="base" hangingPunct="0">
              <a:spcBef>
                <a:spcPct val="0"/>
              </a:spcBef>
              <a:spcAft>
                <a:spcPct val="0"/>
              </a:spcAft>
            </a:pPr>
            <a:r>
              <a:rPr lang="en-US" altLang="en-US" sz="5400" dirty="0">
                <a:latin typeface="Garamond" panose="02020404030301010803" pitchFamily="18" charset="0"/>
              </a:rPr>
              <a:t>3</a:t>
            </a:r>
          </a:p>
          <a:p>
            <a:pPr lvl="0" eaLnBrk="0" fontAlgn="base" hangingPunct="0">
              <a:spcBef>
                <a:spcPct val="0"/>
              </a:spcBef>
              <a:spcAft>
                <a:spcPct val="0"/>
              </a:spcAft>
            </a:pPr>
            <a:r>
              <a:rPr lang="en-US" altLang="en-US" sz="5400" dirty="0">
                <a:latin typeface="Garamond" panose="02020404030301010803" pitchFamily="18" charset="0"/>
              </a:rPr>
              <a:t>5</a:t>
            </a:r>
          </a:p>
          <a:p>
            <a:pPr lvl="0" eaLnBrk="0" fontAlgn="base" hangingPunct="0">
              <a:spcBef>
                <a:spcPct val="0"/>
              </a:spcBef>
              <a:spcAft>
                <a:spcPct val="0"/>
              </a:spcAft>
            </a:pPr>
            <a:endParaRPr lang="en-US" altLang="en-US" sz="6000" b="1" dirty="0">
              <a:latin typeface="Garamond" panose="02020404030301010803" pitchFamily="18" charset="0"/>
            </a:endParaRPr>
          </a:p>
        </p:txBody>
      </p:sp>
    </p:spTree>
    <p:extLst>
      <p:ext uri="{BB962C8B-B14F-4D97-AF65-F5344CB8AC3E}">
        <p14:creationId xmlns:p14="http://schemas.microsoft.com/office/powerpoint/2010/main" val="9098212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19FBFB06-F8AD-FB7B-0A52-4942D7EDA858}"/>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48C96124-3524-FFCF-6223-F4CF8CAB68CB}"/>
              </a:ext>
            </a:extLst>
          </p:cNvPr>
          <p:cNvSpPr txBox="1">
            <a:spLocks noGrp="1"/>
          </p:cNvSpPr>
          <p:nvPr>
            <p:ph type="ctrTitle" idx="4294967295"/>
          </p:nvPr>
        </p:nvSpPr>
        <p:spPr>
          <a:xfrm>
            <a:off x="1676400" y="266700"/>
            <a:ext cx="9816000" cy="1162274"/>
          </a:xfrm>
          <a:prstGeom prst="rect">
            <a:avLst/>
          </a:prstGeom>
        </p:spPr>
        <p:txBody>
          <a:bodyPr spcFirstLastPara="1" vert="horz" wrap="square" lIns="182850" tIns="182850" rIns="182850" bIns="182850" rtlCol="0" anchor="ctr" anchorCtr="0">
            <a:noAutofit/>
          </a:bodyPr>
          <a:lstStyle/>
          <a:p>
            <a:pPr algn="l">
              <a:spcBef>
                <a:spcPts val="0"/>
              </a:spcBef>
            </a:pPr>
            <a:r>
              <a:rPr lang="en" sz="7200" b="1" dirty="0">
                <a:solidFill>
                  <a:srgbClr val="C00000"/>
                </a:solidFill>
                <a:latin typeface="Garamond" panose="02020404030301010803" pitchFamily="18" charset="0"/>
              </a:rPr>
              <a:t>Solution</a:t>
            </a:r>
            <a:endParaRPr sz="72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A744B212-88AB-B62A-314D-321B741D42D8}"/>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33</a:t>
            </a:fld>
            <a:endParaRPr/>
          </a:p>
        </p:txBody>
      </p:sp>
      <p:pic>
        <p:nvPicPr>
          <p:cNvPr id="3074" name="Picture 2">
            <a:extLst>
              <a:ext uri="{FF2B5EF4-FFF2-40B4-BE49-F238E27FC236}">
                <a16:creationId xmlns:a16="http://schemas.microsoft.com/office/drawing/2014/main" id="{6D0A88CB-F301-A8AA-A396-A97E1267BC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817" y="372413"/>
            <a:ext cx="1445183" cy="144518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9F390FB-EFA9-A4CA-8DA6-DD7546E05C8F}"/>
              </a:ext>
            </a:extLst>
          </p:cNvPr>
          <p:cNvSpPr txBox="1"/>
          <p:nvPr/>
        </p:nvSpPr>
        <p:spPr>
          <a:xfrm>
            <a:off x="685800" y="3390900"/>
            <a:ext cx="8229600" cy="5016758"/>
          </a:xfrm>
          <a:prstGeom prst="rect">
            <a:avLst/>
          </a:prstGeom>
          <a:solidFill>
            <a:schemeClr val="tx2">
              <a:lumMod val="20000"/>
              <a:lumOff val="80000"/>
            </a:schemeClr>
          </a:solidFill>
        </p:spPr>
        <p:txBody>
          <a:bodyPr wrap="square">
            <a:spAutoFit/>
          </a:bodyPr>
          <a:lstStyle/>
          <a:p>
            <a:r>
              <a:rPr lang="en-IN" sz="3200" dirty="0">
                <a:latin typeface="Garamond" panose="02020404030301010803" pitchFamily="18" charset="0"/>
              </a:rPr>
              <a:t>import </a:t>
            </a:r>
            <a:r>
              <a:rPr lang="en-IN" sz="3200" dirty="0" err="1">
                <a:latin typeface="Garamond" panose="02020404030301010803" pitchFamily="18" charset="0"/>
              </a:rPr>
              <a:t>java.util.Scanner</a:t>
            </a:r>
            <a:r>
              <a:rPr lang="en-IN" sz="3200" dirty="0">
                <a:latin typeface="Garamond" panose="02020404030301010803" pitchFamily="18" charset="0"/>
              </a:rPr>
              <a:t>;</a:t>
            </a:r>
          </a:p>
          <a:p>
            <a:endParaRPr lang="en-IN" sz="3200" dirty="0">
              <a:latin typeface="Garamond" panose="02020404030301010803" pitchFamily="18" charset="0"/>
            </a:endParaRPr>
          </a:p>
          <a:p>
            <a:r>
              <a:rPr lang="en-IN" sz="3200" dirty="0">
                <a:latin typeface="Garamond" panose="02020404030301010803" pitchFamily="18" charset="0"/>
              </a:rPr>
              <a:t>public class </a:t>
            </a:r>
            <a:r>
              <a:rPr lang="en-IN" sz="3200" dirty="0" err="1">
                <a:latin typeface="Garamond" panose="02020404030301010803" pitchFamily="18" charset="0"/>
              </a:rPr>
              <a:t>PunctuationCount</a:t>
            </a:r>
            <a:r>
              <a:rPr lang="en-IN" sz="3200" dirty="0">
                <a:latin typeface="Garamond" panose="02020404030301010803" pitchFamily="18" charset="0"/>
              </a:rPr>
              <a:t> {</a:t>
            </a:r>
          </a:p>
          <a:p>
            <a:endParaRPr lang="en-IN" sz="3200" dirty="0">
              <a:latin typeface="Garamond" panose="02020404030301010803" pitchFamily="18" charset="0"/>
            </a:endParaRPr>
          </a:p>
          <a:p>
            <a:r>
              <a:rPr lang="en-IN" sz="3200" dirty="0">
                <a:latin typeface="Garamond" panose="02020404030301010803" pitchFamily="18" charset="0"/>
              </a:rPr>
              <a:t>    public static void main(String[] </a:t>
            </a:r>
            <a:r>
              <a:rPr lang="en-IN" sz="3200" dirty="0" err="1">
                <a:latin typeface="Garamond" panose="02020404030301010803" pitchFamily="18" charset="0"/>
              </a:rPr>
              <a:t>args</a:t>
            </a:r>
            <a:r>
              <a:rPr lang="en-IN" sz="3200" dirty="0">
                <a:latin typeface="Garamond" panose="02020404030301010803" pitchFamily="18" charset="0"/>
              </a:rPr>
              <a:t>) {</a:t>
            </a:r>
          </a:p>
          <a:p>
            <a:r>
              <a:rPr lang="en-IN" sz="3200" dirty="0">
                <a:latin typeface="Garamond" panose="02020404030301010803" pitchFamily="18" charset="0"/>
              </a:rPr>
              <a:t>        Scanner </a:t>
            </a:r>
            <a:r>
              <a:rPr lang="en-IN" sz="3200" dirty="0" err="1">
                <a:latin typeface="Garamond" panose="02020404030301010803" pitchFamily="18" charset="0"/>
              </a:rPr>
              <a:t>scanner</a:t>
            </a:r>
            <a:r>
              <a:rPr lang="en-IN" sz="3200" dirty="0">
                <a:latin typeface="Garamond" panose="02020404030301010803" pitchFamily="18" charset="0"/>
              </a:rPr>
              <a:t> = new Scanner(System.in);</a:t>
            </a:r>
          </a:p>
          <a:p>
            <a:r>
              <a:rPr lang="en-IN" sz="3200" dirty="0">
                <a:latin typeface="Garamond" panose="02020404030301010803" pitchFamily="18" charset="0"/>
              </a:rPr>
              <a:t>        int T = </a:t>
            </a:r>
            <a:r>
              <a:rPr lang="en-IN" sz="3200" dirty="0" err="1">
                <a:latin typeface="Garamond" panose="02020404030301010803" pitchFamily="18" charset="0"/>
              </a:rPr>
              <a:t>Integer.parseInt</a:t>
            </a:r>
            <a:r>
              <a:rPr lang="en-IN" sz="3200" dirty="0">
                <a:latin typeface="Garamond" panose="02020404030301010803" pitchFamily="18" charset="0"/>
              </a:rPr>
              <a:t>(</a:t>
            </a:r>
            <a:r>
              <a:rPr lang="en-IN" sz="3200" dirty="0" err="1">
                <a:latin typeface="Garamond" panose="02020404030301010803" pitchFamily="18" charset="0"/>
              </a:rPr>
              <a:t>scanner.nextLine</a:t>
            </a:r>
            <a:r>
              <a:rPr lang="en-IN" sz="3200" dirty="0">
                <a:latin typeface="Garamond" panose="02020404030301010803" pitchFamily="18" charset="0"/>
              </a:rPr>
              <a:t>()); </a:t>
            </a:r>
          </a:p>
          <a:p>
            <a:r>
              <a:rPr lang="en-IN" sz="3200" dirty="0">
                <a:latin typeface="Garamond" panose="02020404030301010803" pitchFamily="18" charset="0"/>
              </a:rPr>
              <a:t>        for (int </a:t>
            </a:r>
            <a:r>
              <a:rPr lang="en-IN" sz="3200" dirty="0" err="1">
                <a:latin typeface="Garamond" panose="02020404030301010803" pitchFamily="18" charset="0"/>
              </a:rPr>
              <a:t>i</a:t>
            </a:r>
            <a:r>
              <a:rPr lang="en-IN" sz="3200" dirty="0">
                <a:latin typeface="Garamond" panose="02020404030301010803" pitchFamily="18" charset="0"/>
              </a:rPr>
              <a:t> = 0; </a:t>
            </a:r>
            <a:r>
              <a:rPr lang="en-IN" sz="3200" dirty="0" err="1">
                <a:latin typeface="Garamond" panose="02020404030301010803" pitchFamily="18" charset="0"/>
              </a:rPr>
              <a:t>i</a:t>
            </a:r>
            <a:r>
              <a:rPr lang="en-IN" sz="3200" dirty="0">
                <a:latin typeface="Garamond" panose="02020404030301010803" pitchFamily="18" charset="0"/>
              </a:rPr>
              <a:t> &lt; T; </a:t>
            </a:r>
            <a:r>
              <a:rPr lang="en-IN" sz="3200" dirty="0" err="1">
                <a:latin typeface="Garamond" panose="02020404030301010803" pitchFamily="18" charset="0"/>
              </a:rPr>
              <a:t>i</a:t>
            </a:r>
            <a:r>
              <a:rPr lang="en-IN" sz="3200" dirty="0">
                <a:latin typeface="Garamond" panose="02020404030301010803" pitchFamily="18" charset="0"/>
              </a:rPr>
              <a:t>++) {</a:t>
            </a:r>
          </a:p>
          <a:p>
            <a:r>
              <a:rPr lang="en-IN" sz="3200" dirty="0">
                <a:latin typeface="Garamond" panose="02020404030301010803" pitchFamily="18" charset="0"/>
              </a:rPr>
              <a:t>            String line = </a:t>
            </a:r>
            <a:r>
              <a:rPr lang="en-IN" sz="3200" dirty="0" err="1">
                <a:latin typeface="Garamond" panose="02020404030301010803" pitchFamily="18" charset="0"/>
              </a:rPr>
              <a:t>scanner.nextLine</a:t>
            </a:r>
            <a:r>
              <a:rPr lang="en-IN" sz="3200" dirty="0">
                <a:latin typeface="Garamond" panose="02020404030301010803" pitchFamily="18" charset="0"/>
              </a:rPr>
              <a:t>(); </a:t>
            </a:r>
          </a:p>
          <a:p>
            <a:r>
              <a:rPr lang="en-IN" sz="3200" dirty="0">
                <a:latin typeface="Garamond" panose="02020404030301010803" pitchFamily="18" charset="0"/>
              </a:rPr>
              <a:t>            int </a:t>
            </a:r>
            <a:r>
              <a:rPr lang="en-IN" sz="3200" dirty="0" err="1">
                <a:latin typeface="Garamond" panose="02020404030301010803" pitchFamily="18" charset="0"/>
              </a:rPr>
              <a:t>punctuationCount</a:t>
            </a:r>
            <a:r>
              <a:rPr lang="en-IN" sz="3200" dirty="0">
                <a:latin typeface="Garamond" panose="02020404030301010803" pitchFamily="18" charset="0"/>
              </a:rPr>
              <a:t> = 0;</a:t>
            </a:r>
          </a:p>
        </p:txBody>
      </p:sp>
      <p:sp>
        <p:nvSpPr>
          <p:cNvPr id="6" name="TextBox 5">
            <a:extLst>
              <a:ext uri="{FF2B5EF4-FFF2-40B4-BE49-F238E27FC236}">
                <a16:creationId xmlns:a16="http://schemas.microsoft.com/office/drawing/2014/main" id="{91456303-914A-DBA8-A734-F5C16D9E83D8}"/>
              </a:ext>
            </a:extLst>
          </p:cNvPr>
          <p:cNvSpPr txBox="1"/>
          <p:nvPr/>
        </p:nvSpPr>
        <p:spPr>
          <a:xfrm>
            <a:off x="9526387" y="2400300"/>
            <a:ext cx="8077200" cy="6986528"/>
          </a:xfrm>
          <a:prstGeom prst="rect">
            <a:avLst/>
          </a:prstGeom>
          <a:solidFill>
            <a:schemeClr val="tx2">
              <a:lumMod val="20000"/>
              <a:lumOff val="80000"/>
            </a:schemeClr>
          </a:solidFill>
        </p:spPr>
        <p:txBody>
          <a:bodyPr wrap="square">
            <a:spAutoFit/>
          </a:bodyPr>
          <a:lstStyle/>
          <a:p>
            <a:endParaRPr lang="en-IN" sz="3200" dirty="0">
              <a:latin typeface="Garamond" panose="02020404030301010803" pitchFamily="18" charset="0"/>
            </a:endParaRPr>
          </a:p>
          <a:p>
            <a:r>
              <a:rPr lang="en-IN" sz="3200" dirty="0">
                <a:latin typeface="Garamond" panose="02020404030301010803" pitchFamily="18" charset="0"/>
              </a:rPr>
              <a:t>            for (char </a:t>
            </a:r>
            <a:r>
              <a:rPr lang="en-IN" sz="3200" dirty="0" err="1">
                <a:latin typeface="Garamond" panose="02020404030301010803" pitchFamily="18" charset="0"/>
              </a:rPr>
              <a:t>ch</a:t>
            </a:r>
            <a:r>
              <a:rPr lang="en-IN" sz="3200" dirty="0">
                <a:latin typeface="Garamond" panose="02020404030301010803" pitchFamily="18" charset="0"/>
              </a:rPr>
              <a:t> : </a:t>
            </a:r>
            <a:r>
              <a:rPr lang="en-IN" sz="3200" dirty="0" err="1">
                <a:latin typeface="Garamond" panose="02020404030301010803" pitchFamily="18" charset="0"/>
              </a:rPr>
              <a:t>line.toCharArray</a:t>
            </a:r>
            <a:r>
              <a:rPr lang="en-IN" sz="3200" dirty="0">
                <a:latin typeface="Garamond" panose="02020404030301010803" pitchFamily="18" charset="0"/>
              </a:rPr>
              <a:t>()) {</a:t>
            </a:r>
          </a:p>
          <a:p>
            <a:r>
              <a:rPr lang="en-IN" sz="3200" dirty="0">
                <a:latin typeface="Garamond" panose="02020404030301010803" pitchFamily="18" charset="0"/>
              </a:rPr>
              <a:t>                if (</a:t>
            </a:r>
            <a:r>
              <a:rPr lang="en-IN" sz="3200" dirty="0" err="1">
                <a:latin typeface="Garamond" panose="02020404030301010803" pitchFamily="18" charset="0"/>
              </a:rPr>
              <a:t>ch</a:t>
            </a:r>
            <a:r>
              <a:rPr lang="en-IN" sz="3200" dirty="0">
                <a:latin typeface="Garamond" panose="02020404030301010803" pitchFamily="18" charset="0"/>
              </a:rPr>
              <a:t> == ',' || </a:t>
            </a:r>
            <a:r>
              <a:rPr lang="en-IN" sz="3200" dirty="0" err="1">
                <a:latin typeface="Garamond" panose="02020404030301010803" pitchFamily="18" charset="0"/>
              </a:rPr>
              <a:t>ch</a:t>
            </a:r>
            <a:r>
              <a:rPr lang="en-IN" sz="3200" dirty="0">
                <a:latin typeface="Garamond" panose="02020404030301010803" pitchFamily="18" charset="0"/>
              </a:rPr>
              <a:t> == '.' || </a:t>
            </a:r>
            <a:r>
              <a:rPr lang="en-IN" sz="3200" dirty="0" err="1">
                <a:latin typeface="Garamond" panose="02020404030301010803" pitchFamily="18" charset="0"/>
              </a:rPr>
              <a:t>ch</a:t>
            </a:r>
            <a:r>
              <a:rPr lang="en-IN" sz="3200" dirty="0">
                <a:latin typeface="Garamond" panose="02020404030301010803" pitchFamily="18" charset="0"/>
              </a:rPr>
              <a:t> == '?’) </a:t>
            </a:r>
          </a:p>
          <a:p>
            <a:r>
              <a:rPr lang="en-IN" sz="3200" dirty="0">
                <a:latin typeface="Garamond" panose="02020404030301010803" pitchFamily="18" charset="0"/>
              </a:rPr>
              <a:t>		{</a:t>
            </a:r>
          </a:p>
          <a:p>
            <a:r>
              <a:rPr lang="en-IN" sz="3200" dirty="0">
                <a:latin typeface="Garamond" panose="02020404030301010803" pitchFamily="18" charset="0"/>
              </a:rPr>
              <a:t>                    </a:t>
            </a:r>
            <a:r>
              <a:rPr lang="en-IN" sz="3200" dirty="0" err="1">
                <a:latin typeface="Garamond" panose="02020404030301010803" pitchFamily="18" charset="0"/>
              </a:rPr>
              <a:t>punctuationCount</a:t>
            </a:r>
            <a:r>
              <a:rPr lang="en-IN" sz="3200" dirty="0">
                <a:latin typeface="Garamond" panose="02020404030301010803" pitchFamily="18" charset="0"/>
              </a:rPr>
              <a:t>++;</a:t>
            </a:r>
          </a:p>
          <a:p>
            <a:r>
              <a:rPr lang="en-IN" sz="3200" dirty="0">
                <a:latin typeface="Garamond" panose="02020404030301010803" pitchFamily="18" charset="0"/>
              </a:rPr>
              <a:t>                }</a:t>
            </a:r>
          </a:p>
          <a:p>
            <a:r>
              <a:rPr lang="en-IN" sz="3200" dirty="0">
                <a:latin typeface="Garamond" panose="02020404030301010803" pitchFamily="18" charset="0"/>
              </a:rPr>
              <a:t>            }</a:t>
            </a:r>
          </a:p>
          <a:p>
            <a:endParaRPr lang="en-IN" sz="3200" dirty="0">
              <a:latin typeface="Garamond" panose="02020404030301010803" pitchFamily="18" charset="0"/>
            </a:endParaRPr>
          </a:p>
          <a:p>
            <a:r>
              <a:rPr lang="en-IN" sz="3200" dirty="0">
                <a:latin typeface="Garamond" panose="02020404030301010803" pitchFamily="18" charset="0"/>
              </a:rPr>
              <a:t>            </a:t>
            </a:r>
            <a:r>
              <a:rPr lang="en-IN" sz="3200" dirty="0" err="1">
                <a:latin typeface="Garamond" panose="02020404030301010803" pitchFamily="18" charset="0"/>
              </a:rPr>
              <a:t>System.out.println</a:t>
            </a:r>
            <a:r>
              <a:rPr lang="en-IN" sz="3200" dirty="0">
                <a:latin typeface="Garamond" panose="02020404030301010803" pitchFamily="18" charset="0"/>
              </a:rPr>
              <a:t>(</a:t>
            </a:r>
            <a:r>
              <a:rPr lang="en-IN" sz="3200" dirty="0" err="1">
                <a:latin typeface="Garamond" panose="02020404030301010803" pitchFamily="18" charset="0"/>
              </a:rPr>
              <a:t>punctuationCount</a:t>
            </a:r>
            <a:r>
              <a:rPr lang="en-IN" sz="3200" dirty="0">
                <a:latin typeface="Garamond" panose="02020404030301010803" pitchFamily="18" charset="0"/>
              </a:rPr>
              <a:t>);</a:t>
            </a:r>
          </a:p>
          <a:p>
            <a:r>
              <a:rPr lang="en-IN" sz="3200" dirty="0">
                <a:latin typeface="Garamond" panose="02020404030301010803" pitchFamily="18" charset="0"/>
              </a:rPr>
              <a:t>        }</a:t>
            </a:r>
          </a:p>
          <a:p>
            <a:endParaRPr lang="en-IN" sz="3200" dirty="0">
              <a:latin typeface="Garamond" panose="02020404030301010803" pitchFamily="18" charset="0"/>
            </a:endParaRPr>
          </a:p>
          <a:p>
            <a:r>
              <a:rPr lang="en-IN" sz="3200" dirty="0">
                <a:latin typeface="Garamond" panose="02020404030301010803" pitchFamily="18" charset="0"/>
              </a:rPr>
              <a:t>        </a:t>
            </a:r>
            <a:r>
              <a:rPr lang="en-IN" sz="3200" dirty="0" err="1">
                <a:latin typeface="Garamond" panose="02020404030301010803" pitchFamily="18" charset="0"/>
              </a:rPr>
              <a:t>scanner.close</a:t>
            </a:r>
            <a:r>
              <a:rPr lang="en-IN" sz="3200" dirty="0">
                <a:latin typeface="Garamond" panose="02020404030301010803" pitchFamily="18" charset="0"/>
              </a:rPr>
              <a:t>();</a:t>
            </a:r>
          </a:p>
          <a:p>
            <a:r>
              <a:rPr lang="en-IN" sz="3200" dirty="0">
                <a:latin typeface="Garamond" panose="02020404030301010803" pitchFamily="18" charset="0"/>
              </a:rPr>
              <a:t>    }</a:t>
            </a:r>
          </a:p>
          <a:p>
            <a:r>
              <a:rPr lang="en-IN" sz="3200" dirty="0">
                <a:latin typeface="Garamond" panose="02020404030301010803" pitchFamily="18" charset="0"/>
              </a:rPr>
              <a:t>}</a:t>
            </a:r>
          </a:p>
        </p:txBody>
      </p:sp>
    </p:spTree>
    <p:extLst>
      <p:ext uri="{BB962C8B-B14F-4D97-AF65-F5344CB8AC3E}">
        <p14:creationId xmlns:p14="http://schemas.microsoft.com/office/powerpoint/2010/main" val="16655517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F9E58478-0F3E-E358-3F47-7CDD597964BC}"/>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05C17CBB-24DA-04A0-4891-29A4F4DA6947}"/>
              </a:ext>
            </a:extLst>
          </p:cNvPr>
          <p:cNvSpPr txBox="1">
            <a:spLocks noGrp="1"/>
          </p:cNvSpPr>
          <p:nvPr>
            <p:ph type="ctrTitle" idx="4294967295"/>
          </p:nvPr>
        </p:nvSpPr>
        <p:spPr>
          <a:xfrm>
            <a:off x="1828800" y="53168"/>
            <a:ext cx="9816000" cy="1258392"/>
          </a:xfrm>
          <a:prstGeom prst="rect">
            <a:avLst/>
          </a:prstGeom>
        </p:spPr>
        <p:txBody>
          <a:bodyPr spcFirstLastPara="1" vert="horz" wrap="square" lIns="182850" tIns="182850" rIns="182850" bIns="182850" rtlCol="0" anchor="ctr" anchorCtr="0">
            <a:noAutofit/>
          </a:bodyPr>
          <a:lstStyle/>
          <a:p>
            <a:pPr algn="l">
              <a:spcBef>
                <a:spcPts val="0"/>
              </a:spcBef>
            </a:pPr>
            <a:r>
              <a:rPr lang="en" sz="5600" b="1" dirty="0">
                <a:solidFill>
                  <a:srgbClr val="C00000"/>
                </a:solidFill>
                <a:latin typeface="Garamond" panose="02020404030301010803" pitchFamily="18" charset="0"/>
              </a:rPr>
              <a:t>Problem Statement 2</a:t>
            </a:r>
            <a:endParaRPr sz="56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C6A8237B-37AA-FB67-689F-A7077930678D}"/>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34</a:t>
            </a:fld>
            <a:endParaRPr/>
          </a:p>
        </p:txBody>
      </p:sp>
      <p:pic>
        <p:nvPicPr>
          <p:cNvPr id="2052" name="Picture 4">
            <a:extLst>
              <a:ext uri="{FF2B5EF4-FFF2-40B4-BE49-F238E27FC236}">
                <a16:creationId xmlns:a16="http://schemas.microsoft.com/office/drawing/2014/main" id="{BB2D0721-4854-4798-D9E2-90A9A48673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6" y="0"/>
            <a:ext cx="1662344" cy="166234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4">
            <a:extLst>
              <a:ext uri="{FF2B5EF4-FFF2-40B4-BE49-F238E27FC236}">
                <a16:creationId xmlns:a16="http://schemas.microsoft.com/office/drawing/2014/main" id="{1516FE1D-65CA-DA37-4221-15796B74D72F}"/>
              </a:ext>
            </a:extLst>
          </p:cNvPr>
          <p:cNvSpPr/>
          <p:nvPr/>
        </p:nvSpPr>
        <p:spPr>
          <a:xfrm rot="-10800000">
            <a:off x="14056" y="9639300"/>
            <a:ext cx="18288000" cy="647700"/>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Rectangle 1">
            <a:extLst>
              <a:ext uri="{FF2B5EF4-FFF2-40B4-BE49-F238E27FC236}">
                <a16:creationId xmlns:a16="http://schemas.microsoft.com/office/drawing/2014/main" id="{F4AFC647-6ADA-0357-FC45-14C5A1C988B4}"/>
              </a:ext>
            </a:extLst>
          </p:cNvPr>
          <p:cNvSpPr>
            <a:spLocks noChangeArrowheads="1"/>
          </p:cNvSpPr>
          <p:nvPr/>
        </p:nvSpPr>
        <p:spPr bwMode="auto">
          <a:xfrm>
            <a:off x="1219200" y="1710035"/>
            <a:ext cx="16154400" cy="6555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Given a string, s, consisting of alphabets and digits, find the frequency of each digit in the given string.</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Input Format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The first line contains a string, num which is the given number.</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Constraints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1 ≤ </a:t>
            </a:r>
            <a:r>
              <a:rPr kumimoji="0" lang="en-US" altLang="en-US" sz="2800" b="0" i="0" u="none" strike="noStrike" cap="none" normalizeH="0" baseline="0" dirty="0" err="1">
                <a:ln>
                  <a:noFill/>
                </a:ln>
                <a:solidFill>
                  <a:schemeClr val="tx1"/>
                </a:solidFill>
                <a:effectLst/>
                <a:latin typeface="Garamond" panose="02020404030301010803" pitchFamily="18" charset="0"/>
              </a:rPr>
              <a:t>len</a:t>
            </a:r>
            <a:r>
              <a:rPr kumimoji="0" lang="en-US" altLang="en-US" sz="2800" b="0" i="0" u="none" strike="noStrike" cap="none" normalizeH="0" baseline="0" dirty="0">
                <a:ln>
                  <a:noFill/>
                </a:ln>
                <a:solidFill>
                  <a:schemeClr val="tx1"/>
                </a:solidFill>
                <a:effectLst/>
                <a:latin typeface="Garamond" panose="02020404030301010803" pitchFamily="18" charset="0"/>
              </a:rPr>
              <a:t>(num) ≤ 1000</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All the elements of num are made of English alphabets and digits.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Output Format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Print ten space-separated integers in a single line denoting the frequency of each digit from 0 to 9.</a:t>
            </a:r>
          </a:p>
        </p:txBody>
      </p:sp>
    </p:spTree>
    <p:extLst>
      <p:ext uri="{BB962C8B-B14F-4D97-AF65-F5344CB8AC3E}">
        <p14:creationId xmlns:p14="http://schemas.microsoft.com/office/powerpoint/2010/main" val="22891996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98681CDE-B997-A124-B4C8-8A5E0B5FB3EE}"/>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5F0FC069-EA26-A88B-88A1-6D9EA6CE25D4}"/>
              </a:ext>
            </a:extLst>
          </p:cNvPr>
          <p:cNvSpPr txBox="1">
            <a:spLocks noGrp="1"/>
          </p:cNvSpPr>
          <p:nvPr>
            <p:ph type="ctrTitle" idx="4294967295"/>
          </p:nvPr>
        </p:nvSpPr>
        <p:spPr>
          <a:xfrm>
            <a:off x="1828800" y="53168"/>
            <a:ext cx="9816000" cy="1258392"/>
          </a:xfrm>
          <a:prstGeom prst="rect">
            <a:avLst/>
          </a:prstGeom>
        </p:spPr>
        <p:txBody>
          <a:bodyPr spcFirstLastPara="1" vert="horz" wrap="square" lIns="182850" tIns="182850" rIns="182850" bIns="182850" rtlCol="0" anchor="ctr" anchorCtr="0">
            <a:noAutofit/>
          </a:bodyPr>
          <a:lstStyle/>
          <a:p>
            <a:pPr algn="l">
              <a:spcBef>
                <a:spcPts val="0"/>
              </a:spcBef>
            </a:pPr>
            <a:r>
              <a:rPr lang="en" sz="5600" b="1" dirty="0">
                <a:solidFill>
                  <a:srgbClr val="C00000"/>
                </a:solidFill>
                <a:latin typeface="Garamond" panose="02020404030301010803" pitchFamily="18" charset="0"/>
              </a:rPr>
              <a:t>Problem Statement 2</a:t>
            </a:r>
            <a:endParaRPr sz="56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024F9CA7-E59D-4EB7-98AF-5870A66EDDD0}"/>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35</a:t>
            </a:fld>
            <a:endParaRPr/>
          </a:p>
        </p:txBody>
      </p:sp>
      <p:pic>
        <p:nvPicPr>
          <p:cNvPr id="2052" name="Picture 4">
            <a:extLst>
              <a:ext uri="{FF2B5EF4-FFF2-40B4-BE49-F238E27FC236}">
                <a16:creationId xmlns:a16="http://schemas.microsoft.com/office/drawing/2014/main" id="{BA11ABDF-559E-EF81-BF58-D7678E59CF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6" y="0"/>
            <a:ext cx="1662344" cy="166234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4">
            <a:extLst>
              <a:ext uri="{FF2B5EF4-FFF2-40B4-BE49-F238E27FC236}">
                <a16:creationId xmlns:a16="http://schemas.microsoft.com/office/drawing/2014/main" id="{84774D10-07BF-CA00-3CA9-96A9CBDC7070}"/>
              </a:ext>
            </a:extLst>
          </p:cNvPr>
          <p:cNvSpPr/>
          <p:nvPr/>
        </p:nvSpPr>
        <p:spPr>
          <a:xfrm rot="-10800000">
            <a:off x="14056" y="9639300"/>
            <a:ext cx="18288000" cy="647700"/>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Rectangle 1">
            <a:extLst>
              <a:ext uri="{FF2B5EF4-FFF2-40B4-BE49-F238E27FC236}">
                <a16:creationId xmlns:a16="http://schemas.microsoft.com/office/drawing/2014/main" id="{C78F7D84-AEE1-B342-A6B4-90F721DFD6F3}"/>
              </a:ext>
            </a:extLst>
          </p:cNvPr>
          <p:cNvSpPr>
            <a:spLocks noChangeArrowheads="1"/>
          </p:cNvSpPr>
          <p:nvPr/>
        </p:nvSpPr>
        <p:spPr bwMode="auto">
          <a:xfrm>
            <a:off x="1219200" y="1894701"/>
            <a:ext cx="16154400" cy="6186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r>
              <a:rPr lang="en-US" sz="4400" b="1" i="0" dirty="0">
                <a:solidFill>
                  <a:srgbClr val="001A1E"/>
                </a:solidFill>
                <a:effectLst/>
                <a:latin typeface="Garamond" panose="02020404030301010803" pitchFamily="18" charset="0"/>
              </a:rPr>
              <a:t>Sample Input 0</a:t>
            </a:r>
            <a:endParaRPr lang="en-US" sz="4400" b="0" i="0" dirty="0">
              <a:solidFill>
                <a:srgbClr val="001A1E"/>
              </a:solidFill>
              <a:effectLst/>
              <a:latin typeface="Garamond" panose="02020404030301010803" pitchFamily="18" charset="0"/>
            </a:endParaRPr>
          </a:p>
          <a:p>
            <a:pPr algn="l"/>
            <a:r>
              <a:rPr lang="en-US" sz="4400" b="0" i="0" dirty="0">
                <a:solidFill>
                  <a:srgbClr val="001A1E"/>
                </a:solidFill>
                <a:effectLst/>
                <a:latin typeface="Garamond" panose="02020404030301010803" pitchFamily="18" charset="0"/>
              </a:rPr>
              <a:t>a11472o5t6</a:t>
            </a:r>
          </a:p>
          <a:p>
            <a:pPr algn="l"/>
            <a:r>
              <a:rPr lang="en-US" sz="4400" b="1" i="0" dirty="0">
                <a:solidFill>
                  <a:srgbClr val="001A1E"/>
                </a:solidFill>
                <a:effectLst/>
                <a:latin typeface="Garamond" panose="02020404030301010803" pitchFamily="18" charset="0"/>
              </a:rPr>
              <a:t>Sample Output 0</a:t>
            </a:r>
            <a:endParaRPr lang="en-US" sz="4400" b="0" i="0" dirty="0">
              <a:solidFill>
                <a:srgbClr val="001A1E"/>
              </a:solidFill>
              <a:effectLst/>
              <a:latin typeface="Garamond" panose="02020404030301010803" pitchFamily="18" charset="0"/>
            </a:endParaRPr>
          </a:p>
          <a:p>
            <a:pPr algn="l"/>
            <a:r>
              <a:rPr lang="en-US" sz="4400" b="0" i="0" dirty="0">
                <a:solidFill>
                  <a:srgbClr val="001A1E"/>
                </a:solidFill>
                <a:effectLst/>
                <a:latin typeface="Garamond" panose="02020404030301010803" pitchFamily="18" charset="0"/>
              </a:rPr>
              <a:t>0 2 1 0 1 1 1 1 0 0</a:t>
            </a:r>
          </a:p>
          <a:p>
            <a:pPr algn="l"/>
            <a:r>
              <a:rPr lang="en-US" sz="4400" b="1" i="0" dirty="0">
                <a:solidFill>
                  <a:srgbClr val="001A1E"/>
                </a:solidFill>
                <a:effectLst/>
                <a:latin typeface="Garamond" panose="02020404030301010803" pitchFamily="18" charset="0"/>
              </a:rPr>
              <a:t>Explanation 0</a:t>
            </a:r>
            <a:endParaRPr lang="en-US" sz="4400" b="0" i="0" dirty="0">
              <a:solidFill>
                <a:srgbClr val="001A1E"/>
              </a:solidFill>
              <a:effectLst/>
              <a:latin typeface="Garamond" panose="02020404030301010803" pitchFamily="18" charset="0"/>
            </a:endParaRPr>
          </a:p>
          <a:p>
            <a:pPr algn="l"/>
            <a:r>
              <a:rPr lang="en-US" sz="4400" b="0" i="0" dirty="0">
                <a:solidFill>
                  <a:srgbClr val="001A1E"/>
                </a:solidFill>
                <a:effectLst/>
                <a:latin typeface="Garamond" panose="02020404030301010803" pitchFamily="18" charset="0"/>
              </a:rPr>
              <a:t>In the given string:</a:t>
            </a:r>
          </a:p>
          <a:p>
            <a:pPr algn="l"/>
            <a:r>
              <a:rPr lang="en-US" sz="4400" b="0" i="0" dirty="0">
                <a:solidFill>
                  <a:srgbClr val="001A1E"/>
                </a:solidFill>
                <a:effectLst/>
                <a:latin typeface="Garamond" panose="02020404030301010803" pitchFamily="18" charset="0"/>
              </a:rPr>
              <a:t>· </a:t>
            </a:r>
            <a:r>
              <a:rPr lang="en-US" sz="4400" b="1" i="1" dirty="0">
                <a:solidFill>
                  <a:srgbClr val="001A1E"/>
                </a:solidFill>
                <a:effectLst/>
                <a:latin typeface="Garamond" panose="02020404030301010803" pitchFamily="18" charset="0"/>
              </a:rPr>
              <a:t>1</a:t>
            </a:r>
            <a:r>
              <a:rPr lang="en-US" sz="4400" b="0" i="0" dirty="0">
                <a:solidFill>
                  <a:srgbClr val="001A1E"/>
                </a:solidFill>
                <a:effectLst/>
                <a:latin typeface="Garamond" panose="02020404030301010803" pitchFamily="18" charset="0"/>
              </a:rPr>
              <a:t> occurs two times.</a:t>
            </a:r>
          </a:p>
          <a:p>
            <a:pPr algn="l"/>
            <a:r>
              <a:rPr lang="en-US" sz="4400" b="0" i="0" dirty="0">
                <a:solidFill>
                  <a:srgbClr val="001A1E"/>
                </a:solidFill>
                <a:effectLst/>
                <a:latin typeface="Garamond" panose="02020404030301010803" pitchFamily="18" charset="0"/>
              </a:rPr>
              <a:t>· </a:t>
            </a:r>
            <a:r>
              <a:rPr lang="en-US" sz="4400" b="1" i="1" dirty="0">
                <a:solidFill>
                  <a:srgbClr val="001A1E"/>
                </a:solidFill>
                <a:effectLst/>
                <a:latin typeface="Garamond" panose="02020404030301010803" pitchFamily="18" charset="0"/>
              </a:rPr>
              <a:t>2, 4, 5, 6</a:t>
            </a:r>
            <a:r>
              <a:rPr lang="en-US" sz="4400" b="0" i="0" dirty="0">
                <a:solidFill>
                  <a:srgbClr val="001A1E"/>
                </a:solidFill>
                <a:effectLst/>
                <a:latin typeface="Garamond" panose="02020404030301010803" pitchFamily="18" charset="0"/>
              </a:rPr>
              <a:t> and </a:t>
            </a:r>
            <a:r>
              <a:rPr lang="en-US" sz="4400" b="1" i="1" dirty="0">
                <a:solidFill>
                  <a:srgbClr val="001A1E"/>
                </a:solidFill>
                <a:effectLst/>
                <a:latin typeface="Garamond" panose="02020404030301010803" pitchFamily="18" charset="0"/>
              </a:rPr>
              <a:t>7</a:t>
            </a:r>
            <a:r>
              <a:rPr lang="en-US" sz="4400" b="0" i="0" dirty="0">
                <a:solidFill>
                  <a:srgbClr val="001A1E"/>
                </a:solidFill>
                <a:effectLst/>
                <a:latin typeface="Garamond" panose="02020404030301010803" pitchFamily="18" charset="0"/>
              </a:rPr>
              <a:t> occur one time each.</a:t>
            </a:r>
          </a:p>
          <a:p>
            <a:r>
              <a:rPr lang="en-US" sz="4400" b="0" i="0" dirty="0">
                <a:solidFill>
                  <a:srgbClr val="001A1E"/>
                </a:solidFill>
                <a:effectLst/>
                <a:latin typeface="Garamond" panose="02020404030301010803" pitchFamily="18" charset="0"/>
              </a:rPr>
              <a:t>The remaining digits </a:t>
            </a:r>
            <a:r>
              <a:rPr lang="en-US" sz="4400" b="1" i="1" dirty="0">
                <a:solidFill>
                  <a:srgbClr val="001A1E"/>
                </a:solidFill>
                <a:effectLst/>
                <a:latin typeface="Garamond" panose="02020404030301010803" pitchFamily="18" charset="0"/>
              </a:rPr>
              <a:t>0, 3, 8</a:t>
            </a:r>
            <a:r>
              <a:rPr lang="en-US" sz="4400" b="0" i="0" dirty="0">
                <a:solidFill>
                  <a:srgbClr val="001A1E"/>
                </a:solidFill>
                <a:effectLst/>
                <a:latin typeface="Garamond" panose="02020404030301010803" pitchFamily="18" charset="0"/>
              </a:rPr>
              <a:t> and </a:t>
            </a:r>
            <a:r>
              <a:rPr lang="en-US" sz="4400" b="1" i="1" dirty="0">
                <a:solidFill>
                  <a:srgbClr val="001A1E"/>
                </a:solidFill>
                <a:effectLst/>
                <a:latin typeface="Garamond" panose="02020404030301010803" pitchFamily="18" charset="0"/>
              </a:rPr>
              <a:t>9</a:t>
            </a:r>
            <a:r>
              <a:rPr lang="en-US" sz="4400" b="0" i="0" dirty="0">
                <a:solidFill>
                  <a:srgbClr val="001A1E"/>
                </a:solidFill>
                <a:effectLst/>
                <a:latin typeface="Garamond" panose="02020404030301010803" pitchFamily="18" charset="0"/>
              </a:rPr>
              <a:t> don't occur at all.</a:t>
            </a:r>
            <a:endParaRPr kumimoji="0" lang="en-US" altLang="en-US" sz="4400" b="0" i="0" u="none" strike="noStrike" cap="none" normalizeH="0" baseline="0" dirty="0">
              <a:ln>
                <a:noFill/>
              </a:ln>
              <a:solidFill>
                <a:schemeClr val="tx1"/>
              </a:solidFill>
              <a:effectLst/>
              <a:latin typeface="Garamond" panose="02020404030301010803" pitchFamily="18" charset="0"/>
            </a:endParaRPr>
          </a:p>
        </p:txBody>
      </p:sp>
    </p:spTree>
    <p:extLst>
      <p:ext uri="{BB962C8B-B14F-4D97-AF65-F5344CB8AC3E}">
        <p14:creationId xmlns:p14="http://schemas.microsoft.com/office/powerpoint/2010/main" val="35363333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24BD3E5F-BBAC-1BE8-55C7-95EDCCACD4F5}"/>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36DC640F-629D-5076-3CAE-8F28CF70DE59}"/>
              </a:ext>
            </a:extLst>
          </p:cNvPr>
          <p:cNvSpPr txBox="1">
            <a:spLocks noGrp="1"/>
          </p:cNvSpPr>
          <p:nvPr>
            <p:ph type="ctrTitle" idx="4294967295"/>
          </p:nvPr>
        </p:nvSpPr>
        <p:spPr>
          <a:xfrm>
            <a:off x="1676400" y="266700"/>
            <a:ext cx="9816000" cy="1162274"/>
          </a:xfrm>
          <a:prstGeom prst="rect">
            <a:avLst/>
          </a:prstGeom>
        </p:spPr>
        <p:txBody>
          <a:bodyPr spcFirstLastPara="1" vert="horz" wrap="square" lIns="182850" tIns="182850" rIns="182850" bIns="182850" rtlCol="0" anchor="ctr" anchorCtr="0">
            <a:noAutofit/>
          </a:bodyPr>
          <a:lstStyle/>
          <a:p>
            <a:pPr algn="l">
              <a:spcBef>
                <a:spcPts val="0"/>
              </a:spcBef>
            </a:pPr>
            <a:r>
              <a:rPr lang="en" sz="7200" b="1" dirty="0">
                <a:solidFill>
                  <a:srgbClr val="C00000"/>
                </a:solidFill>
                <a:latin typeface="Garamond" panose="02020404030301010803" pitchFamily="18" charset="0"/>
              </a:rPr>
              <a:t>Solution</a:t>
            </a:r>
            <a:endParaRPr sz="72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CDEFA996-21EA-D70D-89B6-BE0F9086C6F3}"/>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36</a:t>
            </a:fld>
            <a:endParaRPr/>
          </a:p>
        </p:txBody>
      </p:sp>
      <p:pic>
        <p:nvPicPr>
          <p:cNvPr id="3074" name="Picture 2">
            <a:extLst>
              <a:ext uri="{FF2B5EF4-FFF2-40B4-BE49-F238E27FC236}">
                <a16:creationId xmlns:a16="http://schemas.microsoft.com/office/drawing/2014/main" id="{0D424D5B-0A66-6F20-4BD3-47D39E196F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817" y="372413"/>
            <a:ext cx="1445183" cy="144518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6E606ACF-F867-C4DF-935F-199A884C5B28}"/>
              </a:ext>
            </a:extLst>
          </p:cNvPr>
          <p:cNvPicPr>
            <a:picLocks noChangeAspect="1"/>
          </p:cNvPicPr>
          <p:nvPr/>
        </p:nvPicPr>
        <p:blipFill>
          <a:blip r:embed="rId4"/>
          <a:stretch>
            <a:fillRect/>
          </a:stretch>
        </p:blipFill>
        <p:spPr>
          <a:xfrm>
            <a:off x="3352800" y="1333500"/>
            <a:ext cx="9948886" cy="8011370"/>
          </a:xfrm>
          <a:prstGeom prst="rect">
            <a:avLst/>
          </a:prstGeom>
        </p:spPr>
      </p:pic>
    </p:spTree>
    <p:extLst>
      <p:ext uri="{BB962C8B-B14F-4D97-AF65-F5344CB8AC3E}">
        <p14:creationId xmlns:p14="http://schemas.microsoft.com/office/powerpoint/2010/main" val="21557932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4C23A53B-7C05-4706-4852-18F5E7359FA3}"/>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D1383C2A-C95B-461C-188A-B5B11966F492}"/>
              </a:ext>
            </a:extLst>
          </p:cNvPr>
          <p:cNvSpPr txBox="1">
            <a:spLocks noGrp="1"/>
          </p:cNvSpPr>
          <p:nvPr>
            <p:ph type="ctrTitle" idx="4294967295"/>
          </p:nvPr>
        </p:nvSpPr>
        <p:spPr>
          <a:xfrm>
            <a:off x="1828800" y="53168"/>
            <a:ext cx="9816000" cy="1258392"/>
          </a:xfrm>
          <a:prstGeom prst="rect">
            <a:avLst/>
          </a:prstGeom>
        </p:spPr>
        <p:txBody>
          <a:bodyPr spcFirstLastPara="1" vert="horz" wrap="square" lIns="182850" tIns="182850" rIns="182850" bIns="182850" rtlCol="0" anchor="ctr" anchorCtr="0">
            <a:noAutofit/>
          </a:bodyPr>
          <a:lstStyle/>
          <a:p>
            <a:pPr algn="l">
              <a:spcBef>
                <a:spcPts val="0"/>
              </a:spcBef>
            </a:pPr>
            <a:r>
              <a:rPr lang="en" sz="5600" b="1" dirty="0">
                <a:solidFill>
                  <a:srgbClr val="C00000"/>
                </a:solidFill>
                <a:latin typeface="Garamond" panose="02020404030301010803" pitchFamily="18" charset="0"/>
              </a:rPr>
              <a:t>Problem Statement 3</a:t>
            </a:r>
            <a:endParaRPr sz="56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5C9A015C-93E0-EB59-8C06-62B683243CF4}"/>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37</a:t>
            </a:fld>
            <a:endParaRPr/>
          </a:p>
        </p:txBody>
      </p:sp>
      <p:pic>
        <p:nvPicPr>
          <p:cNvPr id="2052" name="Picture 4">
            <a:extLst>
              <a:ext uri="{FF2B5EF4-FFF2-40B4-BE49-F238E27FC236}">
                <a16:creationId xmlns:a16="http://schemas.microsoft.com/office/drawing/2014/main" id="{571BECFF-C7BA-EBF9-A5E9-9C3CCDC63D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6" y="0"/>
            <a:ext cx="1662344" cy="166234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4">
            <a:extLst>
              <a:ext uri="{FF2B5EF4-FFF2-40B4-BE49-F238E27FC236}">
                <a16:creationId xmlns:a16="http://schemas.microsoft.com/office/drawing/2014/main" id="{AB43A85D-4DCB-92FB-5171-F2B47D3BC14A}"/>
              </a:ext>
            </a:extLst>
          </p:cNvPr>
          <p:cNvSpPr/>
          <p:nvPr/>
        </p:nvSpPr>
        <p:spPr>
          <a:xfrm rot="-10800000">
            <a:off x="14056" y="9639300"/>
            <a:ext cx="18288000" cy="647700"/>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 name="Rectangle 1">
            <a:extLst>
              <a:ext uri="{FF2B5EF4-FFF2-40B4-BE49-F238E27FC236}">
                <a16:creationId xmlns:a16="http://schemas.microsoft.com/office/drawing/2014/main" id="{E6EC260A-8D35-FF2C-FD22-8632B30A066E}"/>
              </a:ext>
            </a:extLst>
          </p:cNvPr>
          <p:cNvSpPr>
            <a:spLocks noChangeArrowheads="1"/>
          </p:cNvSpPr>
          <p:nvPr/>
        </p:nvSpPr>
        <p:spPr bwMode="auto">
          <a:xfrm>
            <a:off x="609600" y="1799837"/>
            <a:ext cx="17221200" cy="7417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err="1">
                <a:ln>
                  <a:noFill/>
                </a:ln>
                <a:solidFill>
                  <a:schemeClr val="tx1"/>
                </a:solidFill>
                <a:effectLst/>
                <a:latin typeface="Garamond" panose="02020404030301010803" pitchFamily="18" charset="0"/>
              </a:rPr>
              <a:t>Bechan</a:t>
            </a:r>
            <a:r>
              <a:rPr kumimoji="0" lang="en-US" altLang="en-US" sz="2800" b="0" i="0" u="none" strike="noStrike" cap="none" normalizeH="0" baseline="0" dirty="0">
                <a:ln>
                  <a:noFill/>
                </a:ln>
                <a:solidFill>
                  <a:schemeClr val="tx1"/>
                </a:solidFill>
                <a:effectLst/>
                <a:latin typeface="Garamond" panose="02020404030301010803" pitchFamily="18" charset="0"/>
              </a:rPr>
              <a:t> Chacha is seeking help to filter out valid mobile numbers from a list provided by his crush. He can only pick his crush's number from this list if it consists entirely of valid mobile numbers. A mobile number is deemed valid if it has exactly 10 digits, consists only of numeric values, and does not begin with a zero.</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aramond" panose="02020404030301010803" pitchFamily="18" charset="0"/>
              </a:rPr>
              <a:t>Task:</a:t>
            </a:r>
            <a:r>
              <a:rPr kumimoji="0" lang="en-US" altLang="en-US" sz="2800" b="0" i="0" u="none" strike="noStrike" cap="none" normalizeH="0" baseline="0" dirty="0">
                <a:ln>
                  <a:noFill/>
                </a:ln>
                <a:solidFill>
                  <a:schemeClr val="tx1"/>
                </a:solidFill>
                <a:effectLst/>
                <a:latin typeface="Garamond" panose="02020404030301010803" pitchFamily="18" charset="0"/>
              </a:rPr>
              <a:t> Determine whether each mobile number in the list is valid or not based on the given criteria.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aramond" panose="02020404030301010803" pitchFamily="18" charset="0"/>
              </a:rPr>
              <a:t>Input:</a:t>
            </a: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Garamond" panose="02020404030301010803" pitchFamily="18" charset="0"/>
              </a:rPr>
              <a:t>An integer T, the number of mobile numbers to check.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Garamond" panose="02020404030301010803" pitchFamily="18" charset="0"/>
              </a:rPr>
              <a:t>Followed by T lines, each containing a string S which represents a mobile number.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aramond" panose="02020404030301010803" pitchFamily="18" charset="0"/>
              </a:rPr>
              <a:t>Output:</a:t>
            </a: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Garamond" panose="02020404030301010803" pitchFamily="18" charset="0"/>
              </a:rPr>
              <a:t>For each mobile number S, print "YES" if it is valid and "NO" if it is invalid.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aramond" panose="02020404030301010803" pitchFamily="18" charset="0"/>
              </a:rPr>
              <a:t>Constraints:</a:t>
            </a: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Garamond" panose="02020404030301010803" pitchFamily="18" charset="0"/>
              </a:rPr>
              <a:t>1 &lt;= T &lt;= 1000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Garamond" panose="02020404030301010803" pitchFamily="18" charset="0"/>
              </a:rPr>
              <a:t>The combined length of all mobile numbers does not exceed 100,000.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aramond" panose="02020404030301010803" pitchFamily="18" charset="0"/>
              </a:rPr>
              <a:t>Sample Input:</a:t>
            </a: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3 1234567890 0123456789 0123456.87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Garamond" panose="02020404030301010803" pitchFamily="18" charset="0"/>
              </a:rPr>
              <a:t>Sample Output:</a:t>
            </a: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err="1">
                <a:ln>
                  <a:noFill/>
                </a:ln>
                <a:solidFill>
                  <a:schemeClr val="tx1"/>
                </a:solidFill>
                <a:effectLst/>
                <a:latin typeface="Garamond" panose="02020404030301010803" pitchFamily="18" charset="0"/>
              </a:rPr>
              <a:t>objectivec</a:t>
            </a:r>
            <a:endParaRPr kumimoji="0" lang="en-US" altLang="en-US" sz="2800" b="0" i="0" u="none" strike="noStrike" cap="none" normalizeH="0" baseline="0" dirty="0">
              <a:ln>
                <a:noFill/>
              </a:ln>
              <a:solidFill>
                <a:schemeClr val="tx1"/>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Garamond" panose="02020404030301010803" pitchFamily="18" charset="0"/>
              </a:rPr>
              <a:t>YES NO </a:t>
            </a:r>
            <a:r>
              <a:rPr kumimoji="0" lang="en-US" altLang="en-US" sz="2800" b="0" i="0" u="none" strike="noStrike" cap="none" normalizeH="0" baseline="0" dirty="0" err="1">
                <a:ln>
                  <a:noFill/>
                </a:ln>
                <a:solidFill>
                  <a:schemeClr val="tx1"/>
                </a:solidFill>
                <a:effectLst/>
                <a:latin typeface="Garamond" panose="02020404030301010803" pitchFamily="18" charset="0"/>
              </a:rPr>
              <a:t>NO</a:t>
            </a:r>
            <a:endParaRPr kumimoji="0" lang="en-US" altLang="en-US" sz="2800" b="0" i="0" u="none" strike="noStrike" cap="none" normalizeH="0" baseline="0" dirty="0">
              <a:ln>
                <a:noFill/>
              </a:ln>
              <a:solidFill>
                <a:schemeClr val="tx1"/>
              </a:solidFill>
              <a:effectLst/>
              <a:latin typeface="Garamond" panose="02020404030301010803" pitchFamily="18" charset="0"/>
            </a:endParaRPr>
          </a:p>
        </p:txBody>
      </p:sp>
    </p:spTree>
    <p:extLst>
      <p:ext uri="{BB962C8B-B14F-4D97-AF65-F5344CB8AC3E}">
        <p14:creationId xmlns:p14="http://schemas.microsoft.com/office/powerpoint/2010/main" val="6981606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FFF04486-762A-AF48-13F5-9D59263B7D92}"/>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A41FC446-4F4C-5E6E-2043-00CF41EEBC9E}"/>
              </a:ext>
            </a:extLst>
          </p:cNvPr>
          <p:cNvSpPr txBox="1">
            <a:spLocks noGrp="1"/>
          </p:cNvSpPr>
          <p:nvPr>
            <p:ph type="ctrTitle" idx="4294967295"/>
          </p:nvPr>
        </p:nvSpPr>
        <p:spPr>
          <a:xfrm>
            <a:off x="1676400" y="266700"/>
            <a:ext cx="9816000" cy="1162274"/>
          </a:xfrm>
          <a:prstGeom prst="rect">
            <a:avLst/>
          </a:prstGeom>
        </p:spPr>
        <p:txBody>
          <a:bodyPr spcFirstLastPara="1" vert="horz" wrap="square" lIns="182850" tIns="182850" rIns="182850" bIns="182850" rtlCol="0" anchor="ctr" anchorCtr="0">
            <a:noAutofit/>
          </a:bodyPr>
          <a:lstStyle/>
          <a:p>
            <a:pPr algn="l">
              <a:spcBef>
                <a:spcPts val="0"/>
              </a:spcBef>
            </a:pPr>
            <a:r>
              <a:rPr lang="en" sz="7200" b="1" dirty="0">
                <a:solidFill>
                  <a:srgbClr val="C00000"/>
                </a:solidFill>
                <a:latin typeface="Garamond" panose="02020404030301010803" pitchFamily="18" charset="0"/>
              </a:rPr>
              <a:t>Solution</a:t>
            </a:r>
            <a:endParaRPr sz="72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6B7B6C18-3352-F025-6070-CCC49EABE3DF}"/>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38</a:t>
            </a:fld>
            <a:endParaRPr/>
          </a:p>
        </p:txBody>
      </p:sp>
      <p:pic>
        <p:nvPicPr>
          <p:cNvPr id="3074" name="Picture 2">
            <a:extLst>
              <a:ext uri="{FF2B5EF4-FFF2-40B4-BE49-F238E27FC236}">
                <a16:creationId xmlns:a16="http://schemas.microsoft.com/office/drawing/2014/main" id="{4700E061-643B-9FC4-8680-7BEAFE129D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817" y="372413"/>
            <a:ext cx="1445183" cy="144518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2BFB140-1991-6E22-6652-EEB55A8B0E8F}"/>
              </a:ext>
            </a:extLst>
          </p:cNvPr>
          <p:cNvPicPr>
            <a:picLocks noChangeAspect="1"/>
          </p:cNvPicPr>
          <p:nvPr/>
        </p:nvPicPr>
        <p:blipFill>
          <a:blip r:embed="rId4"/>
          <a:stretch>
            <a:fillRect/>
          </a:stretch>
        </p:blipFill>
        <p:spPr>
          <a:xfrm>
            <a:off x="5715000" y="527214"/>
            <a:ext cx="10677553" cy="9468517"/>
          </a:xfrm>
          <a:prstGeom prst="rect">
            <a:avLst/>
          </a:prstGeom>
        </p:spPr>
      </p:pic>
    </p:spTree>
    <p:extLst>
      <p:ext uri="{BB962C8B-B14F-4D97-AF65-F5344CB8AC3E}">
        <p14:creationId xmlns:p14="http://schemas.microsoft.com/office/powerpoint/2010/main" val="9510905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148A2BCA-2643-7E62-08F4-B04D5853BEEC}"/>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DD7CC8B8-B866-0062-7EE3-D8EBC945EED0}"/>
              </a:ext>
            </a:extLst>
          </p:cNvPr>
          <p:cNvSpPr txBox="1">
            <a:spLocks noGrp="1"/>
          </p:cNvSpPr>
          <p:nvPr>
            <p:ph type="ctrTitle" idx="4294967295"/>
          </p:nvPr>
        </p:nvSpPr>
        <p:spPr>
          <a:xfrm>
            <a:off x="1828800" y="53168"/>
            <a:ext cx="9816000" cy="1258392"/>
          </a:xfrm>
          <a:prstGeom prst="rect">
            <a:avLst/>
          </a:prstGeom>
        </p:spPr>
        <p:txBody>
          <a:bodyPr spcFirstLastPara="1" vert="horz" wrap="square" lIns="182850" tIns="182850" rIns="182850" bIns="182850" rtlCol="0" anchor="ctr" anchorCtr="0">
            <a:noAutofit/>
          </a:bodyPr>
          <a:lstStyle/>
          <a:p>
            <a:pPr algn="l">
              <a:spcBef>
                <a:spcPts val="0"/>
              </a:spcBef>
            </a:pPr>
            <a:r>
              <a:rPr lang="en" sz="5600" b="1" dirty="0">
                <a:solidFill>
                  <a:srgbClr val="C00000"/>
                </a:solidFill>
                <a:latin typeface="Garamond" panose="02020404030301010803" pitchFamily="18" charset="0"/>
              </a:rPr>
              <a:t>Problem Statement 4</a:t>
            </a:r>
            <a:endParaRPr sz="56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2AEA820E-A13F-A1CA-4963-A2460775C486}"/>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39</a:t>
            </a:fld>
            <a:endParaRPr/>
          </a:p>
        </p:txBody>
      </p:sp>
      <p:pic>
        <p:nvPicPr>
          <p:cNvPr id="2052" name="Picture 4">
            <a:extLst>
              <a:ext uri="{FF2B5EF4-FFF2-40B4-BE49-F238E27FC236}">
                <a16:creationId xmlns:a16="http://schemas.microsoft.com/office/drawing/2014/main" id="{30E7785D-72E9-1B41-914C-06E09C0305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6" y="0"/>
            <a:ext cx="1662344" cy="166234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4">
            <a:extLst>
              <a:ext uri="{FF2B5EF4-FFF2-40B4-BE49-F238E27FC236}">
                <a16:creationId xmlns:a16="http://schemas.microsoft.com/office/drawing/2014/main" id="{5DE74D3C-5CE2-E547-6A17-573E20DCE905}"/>
              </a:ext>
            </a:extLst>
          </p:cNvPr>
          <p:cNvSpPr/>
          <p:nvPr/>
        </p:nvSpPr>
        <p:spPr>
          <a:xfrm rot="-10800000">
            <a:off x="14056" y="9639300"/>
            <a:ext cx="18288000" cy="647700"/>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4">
            <a:extLst>
              <a:ext uri="{FF2B5EF4-FFF2-40B4-BE49-F238E27FC236}">
                <a16:creationId xmlns:a16="http://schemas.microsoft.com/office/drawing/2014/main" id="{04539D3A-154B-20C9-E7C3-98B31C92AF05}"/>
              </a:ext>
            </a:extLst>
          </p:cNvPr>
          <p:cNvSpPr txBox="1"/>
          <p:nvPr/>
        </p:nvSpPr>
        <p:spPr>
          <a:xfrm>
            <a:off x="2438400" y="1562100"/>
            <a:ext cx="15011400" cy="7755969"/>
          </a:xfrm>
          <a:prstGeom prst="rect">
            <a:avLst/>
          </a:prstGeom>
          <a:noFill/>
        </p:spPr>
        <p:txBody>
          <a:bodyPr wrap="square">
            <a:spAutoFit/>
          </a:bodyPr>
          <a:lstStyle/>
          <a:p>
            <a:r>
              <a:rPr lang="en-US" sz="2400" dirty="0"/>
              <a:t>Joey loves to eat Pizza. But he is worried as the quality of pizza made by most of the restaurants is deteriorating. The last few pizzas ordered by him did not taste good :(. Joey is feeling extremely hungry and wants to eat pizza. But he is confused about the restaurant from where he should order. As always he asks Chandler for help.</a:t>
            </a:r>
          </a:p>
          <a:p>
            <a:endParaRPr lang="en-US" sz="2400" dirty="0"/>
          </a:p>
          <a:p>
            <a:r>
              <a:rPr lang="en-US" sz="2400" dirty="0"/>
              <a:t>Chandler suggests that Joey should give each restaurant some points, and then choose the restaurant having maximum points. If more than one restaurant has same points, Joey can choose the one with lexicographically smallest name.</a:t>
            </a:r>
          </a:p>
          <a:p>
            <a:endParaRPr lang="en-US" sz="2400" dirty="0"/>
          </a:p>
          <a:p>
            <a:r>
              <a:rPr lang="en-US" sz="2400" dirty="0"/>
              <a:t>Joey has assigned points to all the restaurants, but can't figure out which restaurant satisfies Chandler's criteria. Can you help him out?</a:t>
            </a:r>
          </a:p>
          <a:p>
            <a:endParaRPr lang="en-US" sz="2400" dirty="0"/>
          </a:p>
          <a:p>
            <a:r>
              <a:rPr lang="en-US" sz="2400" dirty="0"/>
              <a:t>Input:</a:t>
            </a:r>
          </a:p>
          <a:p>
            <a:endParaRPr lang="en-US" sz="2400" dirty="0"/>
          </a:p>
          <a:p>
            <a:r>
              <a:rPr lang="en-US" sz="2400" dirty="0"/>
              <a:t>First line has N, the total number of restaurants.</a:t>
            </a:r>
          </a:p>
          <a:p>
            <a:endParaRPr lang="en-US" sz="2400" dirty="0"/>
          </a:p>
          <a:p>
            <a:r>
              <a:rPr lang="en-US" sz="2400" dirty="0"/>
              <a:t>Next N lines contain Name of Restaurant and Points awarded by Joey, separated by a space. Restaurant name has no spaces, all lowercase letters and will not be more than 20 characters.</a:t>
            </a:r>
          </a:p>
          <a:p>
            <a:endParaRPr lang="en-US" sz="2400" dirty="0"/>
          </a:p>
          <a:p>
            <a:r>
              <a:rPr lang="en-US" sz="2400" dirty="0"/>
              <a:t>Output:</a:t>
            </a:r>
          </a:p>
          <a:p>
            <a:endParaRPr lang="en-US" sz="2400" dirty="0"/>
          </a:p>
          <a:p>
            <a:r>
              <a:rPr lang="en-US" sz="2400" dirty="0"/>
              <a:t>Print the name of the restaurant that Joey should choose.</a:t>
            </a:r>
          </a:p>
          <a:p>
            <a:endParaRPr lang="en-US" dirty="0"/>
          </a:p>
        </p:txBody>
      </p:sp>
    </p:spTree>
    <p:extLst>
      <p:ext uri="{BB962C8B-B14F-4D97-AF65-F5344CB8AC3E}">
        <p14:creationId xmlns:p14="http://schemas.microsoft.com/office/powerpoint/2010/main" val="2665001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10ED5D-0F94-B67E-34DC-BA2E757A9F76}"/>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EA2A4998-88C8-D89D-819A-52BA78D73479}"/>
              </a:ext>
            </a:extLst>
          </p:cNvPr>
          <p:cNvSpPr/>
          <p:nvPr/>
        </p:nvSpPr>
        <p:spPr>
          <a:xfrm rot="5400000">
            <a:off x="-4082073" y="4082299"/>
            <a:ext cx="10311699"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26" name="Group 25">
            <a:extLst>
              <a:ext uri="{FF2B5EF4-FFF2-40B4-BE49-F238E27FC236}">
                <a16:creationId xmlns:a16="http://schemas.microsoft.com/office/drawing/2014/main" id="{35256E2D-D98A-18F3-CA17-5EC00B963DEB}"/>
              </a:ext>
            </a:extLst>
          </p:cNvPr>
          <p:cNvGrpSpPr/>
          <p:nvPr/>
        </p:nvGrpSpPr>
        <p:grpSpPr>
          <a:xfrm>
            <a:off x="2819400" y="266700"/>
            <a:ext cx="14478000" cy="1316039"/>
            <a:chOff x="8135915" y="3122709"/>
            <a:chExt cx="8545217" cy="2196041"/>
          </a:xfrm>
        </p:grpSpPr>
        <p:grpSp>
          <p:nvGrpSpPr>
            <p:cNvPr id="22" name="Group 3">
              <a:extLst>
                <a:ext uri="{FF2B5EF4-FFF2-40B4-BE49-F238E27FC236}">
                  <a16:creationId xmlns:a16="http://schemas.microsoft.com/office/drawing/2014/main" id="{7E0A52BF-8A9D-77B6-E6B7-833EA9E9920A}"/>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80EF7259-69AC-1D89-63F9-953D64040A63}"/>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F6B78F3C-4270-7BF9-F957-39419BA99F69}"/>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998B8A16-6F7C-E920-01C0-31C02BD4BB13}"/>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Class in JAVA</a:t>
              </a:r>
            </a:p>
          </p:txBody>
        </p:sp>
      </p:grpSp>
      <p:sp>
        <p:nvSpPr>
          <p:cNvPr id="2" name="Google Shape;5913;p40">
            <a:extLst>
              <a:ext uri="{FF2B5EF4-FFF2-40B4-BE49-F238E27FC236}">
                <a16:creationId xmlns:a16="http://schemas.microsoft.com/office/drawing/2014/main" id="{A6F61479-CD82-87E7-612F-099BCA1F2B2F}"/>
              </a:ext>
            </a:extLst>
          </p:cNvPr>
          <p:cNvSpPr txBox="1">
            <a:spLocks/>
          </p:cNvSpPr>
          <p:nvPr/>
        </p:nvSpPr>
        <p:spPr>
          <a:xfrm>
            <a:off x="2786640" y="2124173"/>
            <a:ext cx="14510760" cy="7748941"/>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lgn="just">
              <a:buFont typeface="Wingdings" panose="05000000000000000000" pitchFamily="2" charset="2"/>
              <a:buChar char="Ø"/>
            </a:pPr>
            <a:r>
              <a:rPr lang="en-US" sz="4000" dirty="0">
                <a:latin typeface="Garamond" panose="02020404030301010803" pitchFamily="18" charset="0"/>
              </a:rPr>
              <a:t>A string is a sequence of characters.</a:t>
            </a:r>
          </a:p>
          <a:p>
            <a:pPr lvl="0" algn="just">
              <a:buFont typeface="Wingdings" panose="05000000000000000000" pitchFamily="2" charset="2"/>
              <a:buChar char="Ø"/>
            </a:pPr>
            <a:r>
              <a:rPr lang="en-US" sz="4000" dirty="0">
                <a:latin typeface="Garamond" panose="02020404030301010803" pitchFamily="18" charset="0"/>
              </a:rPr>
              <a:t> In Java, strings are instances of the String class. </a:t>
            </a:r>
          </a:p>
          <a:p>
            <a:pPr lvl="0" algn="just">
              <a:buFont typeface="Wingdings" panose="05000000000000000000" pitchFamily="2" charset="2"/>
              <a:buChar char="Ø"/>
            </a:pPr>
            <a:r>
              <a:rPr lang="en-US" sz="4000" dirty="0">
                <a:latin typeface="Garamond" panose="02020404030301010803" pitchFamily="18" charset="0"/>
              </a:rPr>
              <a:t>Once created, a String object's value cannot be altered, making strings immutable.</a:t>
            </a:r>
          </a:p>
          <a:p>
            <a:pPr lvl="0" algn="just">
              <a:buFont typeface="Wingdings" panose="05000000000000000000" pitchFamily="2" charset="2"/>
              <a:buChar char="Ø"/>
            </a:pPr>
            <a:r>
              <a:rPr lang="en-US" sz="4000" dirty="0">
                <a:latin typeface="Garamond" panose="02020404030301010803" pitchFamily="18" charset="0"/>
              </a:rPr>
              <a:t>For mutable strings, Java provides the StringBuffer class. </a:t>
            </a:r>
          </a:p>
          <a:p>
            <a:pPr lvl="0" algn="just">
              <a:buFont typeface="Wingdings" panose="05000000000000000000" pitchFamily="2" charset="2"/>
              <a:buChar char="Ø"/>
            </a:pPr>
            <a:r>
              <a:rPr lang="en-US" sz="4000" dirty="0">
                <a:latin typeface="Garamond" panose="02020404030301010803" pitchFamily="18" charset="0"/>
              </a:rPr>
              <a:t>The default constructor for a string initializes it to an empty value:</a:t>
            </a:r>
          </a:p>
          <a:p>
            <a:pPr marL="0" lvl="0" indent="0" algn="just">
              <a:buNone/>
            </a:pPr>
            <a:r>
              <a:rPr lang="en-US" sz="4000" dirty="0">
                <a:latin typeface="Garamond" panose="02020404030301010803" pitchFamily="18" charset="0"/>
              </a:rPr>
              <a:t>				</a:t>
            </a:r>
            <a:r>
              <a:rPr lang="en-US" sz="5400" b="1" dirty="0">
                <a:solidFill>
                  <a:srgbClr val="0070C0"/>
                </a:solidFill>
                <a:latin typeface="Garamond" panose="02020404030301010803" pitchFamily="18" charset="0"/>
              </a:rPr>
              <a:t>String s = new String();</a:t>
            </a:r>
          </a:p>
          <a:p>
            <a:pPr lvl="0" algn="just">
              <a:buFont typeface="Wingdings" panose="05000000000000000000" pitchFamily="2" charset="2"/>
              <a:buChar char="Ø"/>
            </a:pPr>
            <a:endParaRPr lang="en-US" sz="4000" dirty="0">
              <a:latin typeface="Garamond" panose="02020404030301010803" pitchFamily="18" charset="0"/>
            </a:endParaRPr>
          </a:p>
          <a:p>
            <a:pPr lvl="0" algn="just">
              <a:buFont typeface="Wingdings" panose="05000000000000000000" pitchFamily="2" charset="2"/>
              <a:buChar char="Ø"/>
            </a:pPr>
            <a:endParaRPr lang="en-US" sz="4000" dirty="0">
              <a:latin typeface="Garamond" panose="02020404030301010803" pitchFamily="18" charset="0"/>
              <a:ea typeface="Garamond"/>
              <a:cs typeface="Garamond"/>
              <a:sym typeface="Garamond"/>
            </a:endParaRPr>
          </a:p>
        </p:txBody>
      </p:sp>
      <p:sp>
        <p:nvSpPr>
          <p:cNvPr id="5" name="Google Shape;5912;p40">
            <a:extLst>
              <a:ext uri="{FF2B5EF4-FFF2-40B4-BE49-F238E27FC236}">
                <a16:creationId xmlns:a16="http://schemas.microsoft.com/office/drawing/2014/main" id="{B170EDD8-DCA7-2FF4-A5E6-E2C4FB3A1F28}"/>
              </a:ext>
            </a:extLst>
          </p:cNvPr>
          <p:cNvSpPr txBox="1">
            <a:spLocks/>
          </p:cNvSpPr>
          <p:nvPr/>
        </p:nvSpPr>
        <p:spPr>
          <a:xfrm>
            <a:off x="11125200" y="4000500"/>
            <a:ext cx="5791200" cy="25146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spcBef>
                <a:spcPts val="0"/>
              </a:spcBef>
              <a:buFont typeface="Arial" pitchFamily="34" charset="0"/>
              <a:buNone/>
            </a:pPr>
            <a:endParaRPr lang="en-US" sz="4000" b="1" dirty="0">
              <a:latin typeface="Garamond" panose="02020404030301010803" pitchFamily="18" charset="0"/>
            </a:endParaRPr>
          </a:p>
        </p:txBody>
      </p:sp>
    </p:spTree>
    <p:extLst>
      <p:ext uri="{BB962C8B-B14F-4D97-AF65-F5344CB8AC3E}">
        <p14:creationId xmlns:p14="http://schemas.microsoft.com/office/powerpoint/2010/main" val="296823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Effect transition="in" filter="fade">
                                      <p:cBhvr>
                                        <p:cTn id="14" dur="1000"/>
                                        <p:tgtEl>
                                          <p:spTgt spid="2">
                                            <p:txEl>
                                              <p:pRg st="1" end="1"/>
                                            </p:txEl>
                                          </p:spTgt>
                                        </p:tgtEl>
                                      </p:cBhvr>
                                    </p:animEffect>
                                    <p:anim calcmode="lin" valueType="num">
                                      <p:cBhvr>
                                        <p:cTn id="1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animEffect transition="in" filter="fade">
                                      <p:cBhvr>
                                        <p:cTn id="21" dur="1000"/>
                                        <p:tgtEl>
                                          <p:spTgt spid="2">
                                            <p:txEl>
                                              <p:pRg st="2" end="2"/>
                                            </p:txEl>
                                          </p:spTgt>
                                        </p:tgtEl>
                                      </p:cBhvr>
                                    </p:animEffect>
                                    <p:anim calcmode="lin" valueType="num">
                                      <p:cBhvr>
                                        <p:cTn id="22"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
                                            <p:txEl>
                                              <p:pRg st="3" end="3"/>
                                            </p:txEl>
                                          </p:spTgt>
                                        </p:tgtEl>
                                        <p:attrNameLst>
                                          <p:attrName>style.visibility</p:attrName>
                                        </p:attrNameLst>
                                      </p:cBhvr>
                                      <p:to>
                                        <p:strVal val="visible"/>
                                      </p:to>
                                    </p:set>
                                    <p:animEffect transition="in" filter="fade">
                                      <p:cBhvr>
                                        <p:cTn id="28" dur="1000"/>
                                        <p:tgtEl>
                                          <p:spTgt spid="2">
                                            <p:txEl>
                                              <p:pRg st="3" end="3"/>
                                            </p:txEl>
                                          </p:spTgt>
                                        </p:tgtEl>
                                      </p:cBhvr>
                                    </p:animEffect>
                                    <p:anim calcmode="lin" valueType="num">
                                      <p:cBhvr>
                                        <p:cTn id="29"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
                                            <p:txEl>
                                              <p:pRg st="4" end="4"/>
                                            </p:txEl>
                                          </p:spTgt>
                                        </p:tgtEl>
                                        <p:attrNameLst>
                                          <p:attrName>style.visibility</p:attrName>
                                        </p:attrNameLst>
                                      </p:cBhvr>
                                      <p:to>
                                        <p:strVal val="visible"/>
                                      </p:to>
                                    </p:set>
                                    <p:animEffect transition="in" filter="fade">
                                      <p:cBhvr>
                                        <p:cTn id="35" dur="1000"/>
                                        <p:tgtEl>
                                          <p:spTgt spid="2">
                                            <p:txEl>
                                              <p:pRg st="4" end="4"/>
                                            </p:txEl>
                                          </p:spTgt>
                                        </p:tgtEl>
                                      </p:cBhvr>
                                    </p:animEffect>
                                    <p:anim calcmode="lin" valueType="num">
                                      <p:cBhvr>
                                        <p:cTn id="36"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
                                            <p:txEl>
                                              <p:pRg st="5" end="5"/>
                                            </p:txEl>
                                          </p:spTgt>
                                        </p:tgtEl>
                                        <p:attrNameLst>
                                          <p:attrName>style.visibility</p:attrName>
                                        </p:attrNameLst>
                                      </p:cBhvr>
                                      <p:to>
                                        <p:strVal val="visible"/>
                                      </p:to>
                                    </p:set>
                                    <p:animEffect transition="in" filter="fade">
                                      <p:cBhvr>
                                        <p:cTn id="42" dur="1000"/>
                                        <p:tgtEl>
                                          <p:spTgt spid="2">
                                            <p:txEl>
                                              <p:pRg st="5" end="5"/>
                                            </p:txEl>
                                          </p:spTgt>
                                        </p:tgtEl>
                                      </p:cBhvr>
                                    </p:animEffect>
                                    <p:anim calcmode="lin" valueType="num">
                                      <p:cBhvr>
                                        <p:cTn id="43" dur="1000" fill="hold"/>
                                        <p:tgtEl>
                                          <p:spTgt spid="2">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nodePh="1">
                                  <p:stCondLst>
                                    <p:cond delay="0"/>
                                  </p:stCondLst>
                                  <p:endCondLst>
                                    <p:cond evt="begin" delay="0">
                                      <p:tn val="47"/>
                                    </p:cond>
                                  </p:endCondLst>
                                  <p:childTnLst>
                                    <p:set>
                                      <p:cBhvr>
                                        <p:cTn id="48" dur="1" fill="hold">
                                          <p:stCondLst>
                                            <p:cond delay="0"/>
                                          </p:stCondLst>
                                        </p:cTn>
                                        <p:tgtEl>
                                          <p:spTgt spid="5">
                                            <p:txEl>
                                              <p:pRg st="0" end="0"/>
                                            </p:txEl>
                                          </p:spTgt>
                                        </p:tgtEl>
                                        <p:attrNameLst>
                                          <p:attrName>style.visibility</p:attrName>
                                        </p:attrNameLst>
                                      </p:cBhvr>
                                      <p:to>
                                        <p:strVal val="visible"/>
                                      </p:to>
                                    </p:set>
                                    <p:animEffect transition="in" filter="fade">
                                      <p:cBhvr>
                                        <p:cTn id="49" dur="1000"/>
                                        <p:tgtEl>
                                          <p:spTgt spid="5">
                                            <p:txEl>
                                              <p:pRg st="0" end="0"/>
                                            </p:txEl>
                                          </p:spTgt>
                                        </p:tgtEl>
                                      </p:cBhvr>
                                    </p:animEffect>
                                    <p:anim calcmode="lin" valueType="num">
                                      <p:cBhvr>
                                        <p:cTn id="50"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51"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B3C0C3D8-EA1A-6701-BED5-4EE7E8F73304}"/>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778B23A2-4FA5-D619-FFD3-E673238E873A}"/>
              </a:ext>
            </a:extLst>
          </p:cNvPr>
          <p:cNvSpPr txBox="1">
            <a:spLocks noGrp="1"/>
          </p:cNvSpPr>
          <p:nvPr>
            <p:ph type="ctrTitle" idx="4294967295"/>
          </p:nvPr>
        </p:nvSpPr>
        <p:spPr>
          <a:xfrm>
            <a:off x="1828800" y="53168"/>
            <a:ext cx="9816000" cy="1258392"/>
          </a:xfrm>
          <a:prstGeom prst="rect">
            <a:avLst/>
          </a:prstGeom>
        </p:spPr>
        <p:txBody>
          <a:bodyPr spcFirstLastPara="1" vert="horz" wrap="square" lIns="182850" tIns="182850" rIns="182850" bIns="182850" rtlCol="0" anchor="ctr" anchorCtr="0">
            <a:noAutofit/>
          </a:bodyPr>
          <a:lstStyle/>
          <a:p>
            <a:pPr algn="l">
              <a:spcBef>
                <a:spcPts val="0"/>
              </a:spcBef>
            </a:pPr>
            <a:r>
              <a:rPr lang="en" sz="5600" b="1" dirty="0">
                <a:solidFill>
                  <a:srgbClr val="C00000"/>
                </a:solidFill>
                <a:latin typeface="Garamond" panose="02020404030301010803" pitchFamily="18" charset="0"/>
              </a:rPr>
              <a:t>Problem Statement 4</a:t>
            </a:r>
            <a:endParaRPr sz="56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9DAAD822-B9A8-1BB8-B636-251E4C45A140}"/>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40</a:t>
            </a:fld>
            <a:endParaRPr/>
          </a:p>
        </p:txBody>
      </p:sp>
      <p:pic>
        <p:nvPicPr>
          <p:cNvPr id="2052" name="Picture 4">
            <a:extLst>
              <a:ext uri="{FF2B5EF4-FFF2-40B4-BE49-F238E27FC236}">
                <a16:creationId xmlns:a16="http://schemas.microsoft.com/office/drawing/2014/main" id="{0545C5E8-AEE3-A8B1-D82A-33D217AE44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6" y="0"/>
            <a:ext cx="1662344" cy="166234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4">
            <a:extLst>
              <a:ext uri="{FF2B5EF4-FFF2-40B4-BE49-F238E27FC236}">
                <a16:creationId xmlns:a16="http://schemas.microsoft.com/office/drawing/2014/main" id="{F5DE94F6-722D-1C99-3CC2-FD77002A1A68}"/>
              </a:ext>
            </a:extLst>
          </p:cNvPr>
          <p:cNvSpPr/>
          <p:nvPr/>
        </p:nvSpPr>
        <p:spPr>
          <a:xfrm rot="-10800000">
            <a:off x="14056" y="9639300"/>
            <a:ext cx="18288000" cy="647700"/>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6">
            <a:extLst>
              <a:ext uri="{FF2B5EF4-FFF2-40B4-BE49-F238E27FC236}">
                <a16:creationId xmlns:a16="http://schemas.microsoft.com/office/drawing/2014/main" id="{B5914E80-AAE3-BAD3-66EC-6B22566356A6}"/>
              </a:ext>
            </a:extLst>
          </p:cNvPr>
          <p:cNvSpPr txBox="1"/>
          <p:nvPr/>
        </p:nvSpPr>
        <p:spPr>
          <a:xfrm>
            <a:off x="1295400" y="1676943"/>
            <a:ext cx="8153400" cy="6555641"/>
          </a:xfrm>
          <a:prstGeom prst="rect">
            <a:avLst/>
          </a:prstGeom>
          <a:noFill/>
        </p:spPr>
        <p:txBody>
          <a:bodyPr wrap="square">
            <a:spAutoFit/>
          </a:bodyPr>
          <a:lstStyle/>
          <a:p>
            <a:r>
              <a:rPr lang="en-US" sz="2800" dirty="0">
                <a:latin typeface="Garamond" panose="02020404030301010803" pitchFamily="18" charset="0"/>
              </a:rPr>
              <a:t>Constraints:</a:t>
            </a:r>
          </a:p>
          <a:p>
            <a:endParaRPr lang="en-US" sz="2800" dirty="0">
              <a:latin typeface="Garamond" panose="02020404030301010803" pitchFamily="18" charset="0"/>
            </a:endParaRPr>
          </a:p>
          <a:p>
            <a:r>
              <a:rPr lang="en-US" sz="2800" dirty="0">
                <a:latin typeface="Garamond" panose="02020404030301010803" pitchFamily="18" charset="0"/>
              </a:rPr>
              <a:t>1 &lt;= N &lt;= 105</a:t>
            </a:r>
          </a:p>
          <a:p>
            <a:endParaRPr lang="en-US" sz="2800" dirty="0">
              <a:latin typeface="Garamond" panose="02020404030301010803" pitchFamily="18" charset="0"/>
            </a:endParaRPr>
          </a:p>
          <a:p>
            <a:r>
              <a:rPr lang="en-US" sz="2800" dirty="0">
                <a:latin typeface="Garamond" panose="02020404030301010803" pitchFamily="18" charset="0"/>
              </a:rPr>
              <a:t>1 &lt;= Points &lt;= 106</a:t>
            </a:r>
          </a:p>
          <a:p>
            <a:endParaRPr lang="en-US" sz="2800" dirty="0">
              <a:latin typeface="Garamond" panose="02020404030301010803" pitchFamily="18" charset="0"/>
            </a:endParaRPr>
          </a:p>
          <a:p>
            <a:r>
              <a:rPr lang="en-US" sz="2800" dirty="0">
                <a:latin typeface="Garamond" panose="02020404030301010803" pitchFamily="18" charset="0"/>
              </a:rPr>
              <a:t>SAMPLE INPUT</a:t>
            </a:r>
          </a:p>
          <a:p>
            <a:endParaRPr lang="en-US" sz="2800" dirty="0">
              <a:latin typeface="Garamond" panose="02020404030301010803" pitchFamily="18" charset="0"/>
            </a:endParaRPr>
          </a:p>
          <a:p>
            <a:r>
              <a:rPr lang="en-US" sz="2800" dirty="0">
                <a:latin typeface="Garamond" panose="02020404030301010803" pitchFamily="18" charset="0"/>
              </a:rPr>
              <a:t>3</a:t>
            </a:r>
          </a:p>
          <a:p>
            <a:r>
              <a:rPr lang="en-US" sz="2800" dirty="0">
                <a:latin typeface="Garamond" panose="02020404030301010803" pitchFamily="18" charset="0"/>
              </a:rPr>
              <a:t>Pizzeria 108</a:t>
            </a:r>
          </a:p>
          <a:p>
            <a:endParaRPr lang="en-US" sz="2800" dirty="0">
              <a:latin typeface="Garamond" panose="02020404030301010803" pitchFamily="18" charset="0"/>
            </a:endParaRPr>
          </a:p>
          <a:p>
            <a:r>
              <a:rPr lang="en-US" sz="2800" dirty="0">
                <a:latin typeface="Garamond" panose="02020404030301010803" pitchFamily="18" charset="0"/>
              </a:rPr>
              <a:t>Dominos 145</a:t>
            </a:r>
          </a:p>
          <a:p>
            <a:endParaRPr lang="en-US" sz="2800" dirty="0">
              <a:latin typeface="Garamond" panose="02020404030301010803" pitchFamily="18" charset="0"/>
            </a:endParaRPr>
          </a:p>
          <a:p>
            <a:r>
              <a:rPr lang="en-US" sz="2800" dirty="0" err="1">
                <a:latin typeface="Garamond" panose="02020404030301010803" pitchFamily="18" charset="0"/>
              </a:rPr>
              <a:t>Pizzapizza</a:t>
            </a:r>
            <a:r>
              <a:rPr lang="en-US" sz="2800" dirty="0">
                <a:latin typeface="Garamond" panose="02020404030301010803" pitchFamily="18" charset="0"/>
              </a:rPr>
              <a:t> 49</a:t>
            </a:r>
          </a:p>
          <a:p>
            <a:endParaRPr lang="en-US" sz="2800" dirty="0">
              <a:latin typeface="Garamond" panose="02020404030301010803" pitchFamily="18" charset="0"/>
            </a:endParaRPr>
          </a:p>
        </p:txBody>
      </p:sp>
      <p:sp>
        <p:nvSpPr>
          <p:cNvPr id="4" name="TextBox 3">
            <a:extLst>
              <a:ext uri="{FF2B5EF4-FFF2-40B4-BE49-F238E27FC236}">
                <a16:creationId xmlns:a16="http://schemas.microsoft.com/office/drawing/2014/main" id="{8B58205B-4FA7-776B-D866-3A5D02EFD919}"/>
              </a:ext>
            </a:extLst>
          </p:cNvPr>
          <p:cNvSpPr txBox="1"/>
          <p:nvPr/>
        </p:nvSpPr>
        <p:spPr>
          <a:xfrm>
            <a:off x="6858000" y="3086100"/>
            <a:ext cx="9152546" cy="3970318"/>
          </a:xfrm>
          <a:prstGeom prst="rect">
            <a:avLst/>
          </a:prstGeom>
          <a:noFill/>
        </p:spPr>
        <p:txBody>
          <a:bodyPr wrap="square">
            <a:spAutoFit/>
          </a:bodyPr>
          <a:lstStyle/>
          <a:p>
            <a:r>
              <a:rPr lang="en-US" sz="3600" dirty="0">
                <a:latin typeface="Garamond" panose="02020404030301010803" pitchFamily="18" charset="0"/>
              </a:rPr>
              <a:t>SAMPLE OUTPUT</a:t>
            </a:r>
          </a:p>
          <a:p>
            <a:endParaRPr lang="en-US" sz="3600" dirty="0">
              <a:latin typeface="Garamond" panose="02020404030301010803" pitchFamily="18" charset="0"/>
            </a:endParaRPr>
          </a:p>
          <a:p>
            <a:r>
              <a:rPr lang="en-US" sz="3600" dirty="0">
                <a:latin typeface="Garamond" panose="02020404030301010803" pitchFamily="18" charset="0"/>
              </a:rPr>
              <a:t>Dominos</a:t>
            </a:r>
          </a:p>
          <a:p>
            <a:endParaRPr lang="en-US" sz="3600" dirty="0">
              <a:latin typeface="Garamond" panose="02020404030301010803" pitchFamily="18" charset="0"/>
            </a:endParaRPr>
          </a:p>
          <a:p>
            <a:r>
              <a:rPr lang="en-US" sz="3600" dirty="0">
                <a:latin typeface="Garamond" panose="02020404030301010803" pitchFamily="18" charset="0"/>
              </a:rPr>
              <a:t>Explanation</a:t>
            </a:r>
          </a:p>
          <a:p>
            <a:endParaRPr lang="en-US" sz="3600" dirty="0">
              <a:latin typeface="Garamond" panose="02020404030301010803" pitchFamily="18" charset="0"/>
            </a:endParaRPr>
          </a:p>
          <a:p>
            <a:r>
              <a:rPr lang="en-US" sz="3600" dirty="0">
                <a:latin typeface="Garamond" panose="02020404030301010803" pitchFamily="18" charset="0"/>
              </a:rPr>
              <a:t>Dominos has maximum points.</a:t>
            </a:r>
            <a:endParaRPr lang="en-IN" sz="3600" dirty="0">
              <a:latin typeface="Garamond" panose="02020404030301010803" pitchFamily="18" charset="0"/>
            </a:endParaRPr>
          </a:p>
        </p:txBody>
      </p:sp>
    </p:spTree>
    <p:extLst>
      <p:ext uri="{BB962C8B-B14F-4D97-AF65-F5344CB8AC3E}">
        <p14:creationId xmlns:p14="http://schemas.microsoft.com/office/powerpoint/2010/main" val="25342696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44C9EFF6-D09B-C040-1866-299674B16B11}"/>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DE50A786-D78D-3254-B530-BB606813F004}"/>
              </a:ext>
            </a:extLst>
          </p:cNvPr>
          <p:cNvSpPr txBox="1">
            <a:spLocks noGrp="1"/>
          </p:cNvSpPr>
          <p:nvPr>
            <p:ph type="ctrTitle" idx="4294967295"/>
          </p:nvPr>
        </p:nvSpPr>
        <p:spPr>
          <a:xfrm>
            <a:off x="1676400" y="266700"/>
            <a:ext cx="9816000" cy="1162274"/>
          </a:xfrm>
          <a:prstGeom prst="rect">
            <a:avLst/>
          </a:prstGeom>
        </p:spPr>
        <p:txBody>
          <a:bodyPr spcFirstLastPara="1" vert="horz" wrap="square" lIns="182850" tIns="182850" rIns="182850" bIns="182850" rtlCol="0" anchor="ctr" anchorCtr="0">
            <a:noAutofit/>
          </a:bodyPr>
          <a:lstStyle/>
          <a:p>
            <a:pPr algn="l">
              <a:spcBef>
                <a:spcPts val="0"/>
              </a:spcBef>
            </a:pPr>
            <a:r>
              <a:rPr lang="en" sz="7200" b="1" dirty="0">
                <a:solidFill>
                  <a:srgbClr val="C00000"/>
                </a:solidFill>
                <a:latin typeface="Garamond" panose="02020404030301010803" pitchFamily="18" charset="0"/>
              </a:rPr>
              <a:t>Solution</a:t>
            </a:r>
            <a:endParaRPr sz="72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00F83C51-A940-AACF-B6E2-46C6E4221E21}"/>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41</a:t>
            </a:fld>
            <a:endParaRPr/>
          </a:p>
        </p:txBody>
      </p:sp>
      <p:pic>
        <p:nvPicPr>
          <p:cNvPr id="3074" name="Picture 2">
            <a:extLst>
              <a:ext uri="{FF2B5EF4-FFF2-40B4-BE49-F238E27FC236}">
                <a16:creationId xmlns:a16="http://schemas.microsoft.com/office/drawing/2014/main" id="{267E39DE-7D69-D060-117D-127F2F9452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817" y="372413"/>
            <a:ext cx="1445183" cy="144518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8CE22215-EEB6-7303-C50A-862B71785D08}"/>
              </a:ext>
            </a:extLst>
          </p:cNvPr>
          <p:cNvPicPr>
            <a:picLocks noChangeAspect="1"/>
          </p:cNvPicPr>
          <p:nvPr/>
        </p:nvPicPr>
        <p:blipFill>
          <a:blip r:embed="rId4"/>
          <a:stretch>
            <a:fillRect/>
          </a:stretch>
        </p:blipFill>
        <p:spPr>
          <a:xfrm>
            <a:off x="4419600" y="1425531"/>
            <a:ext cx="9677400" cy="7615840"/>
          </a:xfrm>
          <a:prstGeom prst="rect">
            <a:avLst/>
          </a:prstGeom>
        </p:spPr>
      </p:pic>
    </p:spTree>
    <p:extLst>
      <p:ext uri="{BB962C8B-B14F-4D97-AF65-F5344CB8AC3E}">
        <p14:creationId xmlns:p14="http://schemas.microsoft.com/office/powerpoint/2010/main" val="2368204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0F8BE07B-8F2E-7E07-7831-565396FAF392}"/>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A70025F8-6799-D734-F09D-3F4C3DCC6F05}"/>
              </a:ext>
            </a:extLst>
          </p:cNvPr>
          <p:cNvSpPr txBox="1">
            <a:spLocks noGrp="1"/>
          </p:cNvSpPr>
          <p:nvPr>
            <p:ph type="ctrTitle" idx="4294967295"/>
          </p:nvPr>
        </p:nvSpPr>
        <p:spPr>
          <a:xfrm>
            <a:off x="1828800" y="53168"/>
            <a:ext cx="9816000" cy="1258392"/>
          </a:xfrm>
          <a:prstGeom prst="rect">
            <a:avLst/>
          </a:prstGeom>
        </p:spPr>
        <p:txBody>
          <a:bodyPr spcFirstLastPara="1" vert="horz" wrap="square" lIns="182850" tIns="182850" rIns="182850" bIns="182850" rtlCol="0" anchor="ctr" anchorCtr="0">
            <a:noAutofit/>
          </a:bodyPr>
          <a:lstStyle/>
          <a:p>
            <a:pPr algn="l">
              <a:spcBef>
                <a:spcPts val="0"/>
              </a:spcBef>
            </a:pPr>
            <a:r>
              <a:rPr lang="en" sz="5600" b="1" dirty="0">
                <a:solidFill>
                  <a:srgbClr val="C00000"/>
                </a:solidFill>
                <a:latin typeface="Garamond" panose="02020404030301010803" pitchFamily="18" charset="0"/>
              </a:rPr>
              <a:t>Problem Statement 5</a:t>
            </a:r>
            <a:endParaRPr sz="56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60DCD195-78D4-7E71-DDEC-8890CF06381A}"/>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42</a:t>
            </a:fld>
            <a:endParaRPr/>
          </a:p>
        </p:txBody>
      </p:sp>
      <p:pic>
        <p:nvPicPr>
          <p:cNvPr id="2052" name="Picture 4">
            <a:extLst>
              <a:ext uri="{FF2B5EF4-FFF2-40B4-BE49-F238E27FC236}">
                <a16:creationId xmlns:a16="http://schemas.microsoft.com/office/drawing/2014/main" id="{96882257-57F5-E4EC-944E-F06413590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56" y="0"/>
            <a:ext cx="1662344" cy="1662344"/>
          </a:xfrm>
          <a:prstGeom prst="rect">
            <a:avLst/>
          </a:prstGeom>
          <a:noFill/>
          <a:extLst>
            <a:ext uri="{909E8E84-426E-40DD-AFC4-6F175D3DCCD1}">
              <a14:hiddenFill xmlns:a14="http://schemas.microsoft.com/office/drawing/2010/main">
                <a:solidFill>
                  <a:srgbClr val="FFFFFF"/>
                </a:solidFill>
              </a14:hiddenFill>
            </a:ext>
          </a:extLst>
        </p:spPr>
      </p:pic>
      <p:sp>
        <p:nvSpPr>
          <p:cNvPr id="2" name="Freeform 4">
            <a:extLst>
              <a:ext uri="{FF2B5EF4-FFF2-40B4-BE49-F238E27FC236}">
                <a16:creationId xmlns:a16="http://schemas.microsoft.com/office/drawing/2014/main" id="{DED136C9-A2CE-BCB3-63EE-A7BE0834C52A}"/>
              </a:ext>
            </a:extLst>
          </p:cNvPr>
          <p:cNvSpPr/>
          <p:nvPr/>
        </p:nvSpPr>
        <p:spPr>
          <a:xfrm rot="-10800000">
            <a:off x="14056" y="9639300"/>
            <a:ext cx="18288000" cy="647700"/>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3">
            <a:extLst>
              <a:ext uri="{FF2B5EF4-FFF2-40B4-BE49-F238E27FC236}">
                <a16:creationId xmlns:a16="http://schemas.microsoft.com/office/drawing/2014/main" id="{0863F967-9F93-5908-FCFE-DD0D34BEB1E8}"/>
              </a:ext>
            </a:extLst>
          </p:cNvPr>
          <p:cNvSpPr txBox="1"/>
          <p:nvPr/>
        </p:nvSpPr>
        <p:spPr>
          <a:xfrm>
            <a:off x="2174905" y="1028700"/>
            <a:ext cx="14782800" cy="8402300"/>
          </a:xfrm>
          <a:prstGeom prst="rect">
            <a:avLst/>
          </a:prstGeom>
          <a:noFill/>
        </p:spPr>
        <p:txBody>
          <a:bodyPr wrap="square">
            <a:spAutoFit/>
          </a:bodyPr>
          <a:lstStyle/>
          <a:p>
            <a:r>
              <a:rPr lang="en-US" sz="3600" dirty="0">
                <a:latin typeface="Garamond" panose="02020404030301010803" pitchFamily="18" charset="0"/>
              </a:rPr>
              <a:t>Write a program that takes as input a string (sentence), and returns its second word in uppercase.</a:t>
            </a:r>
          </a:p>
          <a:p>
            <a:r>
              <a:rPr lang="en-US" sz="3600" b="1" dirty="0">
                <a:latin typeface="Garamond" panose="02020404030301010803" pitchFamily="18" charset="0"/>
              </a:rPr>
              <a:t>For example:</a:t>
            </a:r>
          </a:p>
          <a:p>
            <a:endParaRPr lang="en-US" sz="3600" dirty="0">
              <a:latin typeface="Garamond" panose="02020404030301010803" pitchFamily="18" charset="0"/>
            </a:endParaRPr>
          </a:p>
          <a:p>
            <a:r>
              <a:rPr lang="en-US" sz="3600" dirty="0">
                <a:latin typeface="Garamond" panose="02020404030301010803" pitchFamily="18" charset="0"/>
              </a:rPr>
              <a:t>If input1 is “Wipro Technologies Bangalore” the program should return “TECHNOLOGIES”</a:t>
            </a:r>
          </a:p>
          <a:p>
            <a:r>
              <a:rPr lang="en-US" sz="3600" dirty="0">
                <a:latin typeface="Garamond" panose="02020404030301010803" pitchFamily="18" charset="0"/>
              </a:rPr>
              <a:t>If input1 is “Hello World” the program should return “WORLD”</a:t>
            </a:r>
          </a:p>
          <a:p>
            <a:endParaRPr lang="en-US" sz="3600" dirty="0">
              <a:latin typeface="Garamond" panose="02020404030301010803" pitchFamily="18" charset="0"/>
            </a:endParaRPr>
          </a:p>
          <a:p>
            <a:r>
              <a:rPr lang="en-US" sz="3600" dirty="0">
                <a:latin typeface="Garamond" panose="02020404030301010803" pitchFamily="18" charset="0"/>
              </a:rPr>
              <a:t>If input1 is “Hello” the program should return “LESS”</a:t>
            </a:r>
          </a:p>
          <a:p>
            <a:endParaRPr lang="en-US" sz="3600" dirty="0">
              <a:latin typeface="Garamond" panose="02020404030301010803" pitchFamily="18" charset="0"/>
            </a:endParaRPr>
          </a:p>
          <a:p>
            <a:r>
              <a:rPr lang="en-US" sz="3600" dirty="0">
                <a:latin typeface="Garamond" panose="02020404030301010803" pitchFamily="18" charset="0"/>
              </a:rPr>
              <a:t> NOTE 1: If input1 is a sentence with less than 2 words, the program should return the word “LESS”.</a:t>
            </a:r>
          </a:p>
          <a:p>
            <a:endParaRPr lang="en-US" sz="3600" dirty="0">
              <a:latin typeface="Garamond" panose="02020404030301010803" pitchFamily="18" charset="0"/>
            </a:endParaRPr>
          </a:p>
          <a:p>
            <a:r>
              <a:rPr lang="en-US" sz="3600" dirty="0">
                <a:latin typeface="Garamond" panose="02020404030301010803" pitchFamily="18" charset="0"/>
              </a:rPr>
              <a:t> NOTE 2: The result should have no leading or trailing spaces.</a:t>
            </a:r>
          </a:p>
          <a:p>
            <a:endParaRPr lang="en-US" sz="3600" dirty="0">
              <a:latin typeface="Garamond" panose="02020404030301010803" pitchFamily="18" charset="0"/>
            </a:endParaRPr>
          </a:p>
        </p:txBody>
      </p:sp>
    </p:spTree>
    <p:extLst>
      <p:ext uri="{BB962C8B-B14F-4D97-AF65-F5344CB8AC3E}">
        <p14:creationId xmlns:p14="http://schemas.microsoft.com/office/powerpoint/2010/main" val="22270618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9">
          <a:extLst>
            <a:ext uri="{FF2B5EF4-FFF2-40B4-BE49-F238E27FC236}">
              <a16:creationId xmlns:a16="http://schemas.microsoft.com/office/drawing/2014/main" id="{628050F8-8630-9BA0-CE6B-B2A6C989C0EF}"/>
            </a:ext>
          </a:extLst>
        </p:cNvPr>
        <p:cNvGrpSpPr/>
        <p:nvPr/>
      </p:nvGrpSpPr>
      <p:grpSpPr>
        <a:xfrm>
          <a:off x="0" y="0"/>
          <a:ext cx="0" cy="0"/>
          <a:chOff x="0" y="0"/>
          <a:chExt cx="0" cy="0"/>
        </a:xfrm>
      </p:grpSpPr>
      <p:sp>
        <p:nvSpPr>
          <p:cNvPr id="103" name="Google Shape;103;p14">
            <a:extLst>
              <a:ext uri="{FF2B5EF4-FFF2-40B4-BE49-F238E27FC236}">
                <a16:creationId xmlns:a16="http://schemas.microsoft.com/office/drawing/2014/main" id="{8B263B91-00B0-C427-CAEF-B654330800D3}"/>
              </a:ext>
            </a:extLst>
          </p:cNvPr>
          <p:cNvSpPr txBox="1">
            <a:spLocks noGrp="1"/>
          </p:cNvSpPr>
          <p:nvPr>
            <p:ph type="ctrTitle" idx="4294967295"/>
          </p:nvPr>
        </p:nvSpPr>
        <p:spPr>
          <a:xfrm>
            <a:off x="1676400" y="266700"/>
            <a:ext cx="9816000" cy="1162274"/>
          </a:xfrm>
          <a:prstGeom prst="rect">
            <a:avLst/>
          </a:prstGeom>
        </p:spPr>
        <p:txBody>
          <a:bodyPr spcFirstLastPara="1" vert="horz" wrap="square" lIns="182850" tIns="182850" rIns="182850" bIns="182850" rtlCol="0" anchor="ctr" anchorCtr="0">
            <a:noAutofit/>
          </a:bodyPr>
          <a:lstStyle/>
          <a:p>
            <a:pPr algn="l">
              <a:spcBef>
                <a:spcPts val="0"/>
              </a:spcBef>
            </a:pPr>
            <a:r>
              <a:rPr lang="en" sz="7200" b="1" dirty="0">
                <a:solidFill>
                  <a:srgbClr val="C00000"/>
                </a:solidFill>
                <a:latin typeface="Garamond" panose="02020404030301010803" pitchFamily="18" charset="0"/>
              </a:rPr>
              <a:t>Solution</a:t>
            </a:r>
            <a:endParaRPr sz="7200" b="1" dirty="0">
              <a:solidFill>
                <a:srgbClr val="C00000"/>
              </a:solidFill>
              <a:latin typeface="Garamond" panose="02020404030301010803" pitchFamily="18" charset="0"/>
            </a:endParaRPr>
          </a:p>
        </p:txBody>
      </p:sp>
      <p:sp>
        <p:nvSpPr>
          <p:cNvPr id="105" name="Google Shape;105;p14">
            <a:extLst>
              <a:ext uri="{FF2B5EF4-FFF2-40B4-BE49-F238E27FC236}">
                <a16:creationId xmlns:a16="http://schemas.microsoft.com/office/drawing/2014/main" id="{8A214016-7F73-5977-DB04-E66A19B46746}"/>
              </a:ext>
            </a:extLst>
          </p:cNvPr>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43</a:t>
            </a:fld>
            <a:endParaRPr/>
          </a:p>
        </p:txBody>
      </p:sp>
      <p:pic>
        <p:nvPicPr>
          <p:cNvPr id="3074" name="Picture 2">
            <a:extLst>
              <a:ext uri="{FF2B5EF4-FFF2-40B4-BE49-F238E27FC236}">
                <a16:creationId xmlns:a16="http://schemas.microsoft.com/office/drawing/2014/main" id="{349B8863-9725-6F52-AFB0-2FF3D0B60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817" y="372413"/>
            <a:ext cx="1445183" cy="144518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A83433C-EB60-326D-3646-9074F9D0BC7D}"/>
              </a:ext>
            </a:extLst>
          </p:cNvPr>
          <p:cNvSpPr txBox="1"/>
          <p:nvPr/>
        </p:nvSpPr>
        <p:spPr>
          <a:xfrm>
            <a:off x="4495800" y="1402268"/>
            <a:ext cx="10896600" cy="6863417"/>
          </a:xfrm>
          <a:prstGeom prst="rect">
            <a:avLst/>
          </a:prstGeom>
          <a:noFill/>
        </p:spPr>
        <p:txBody>
          <a:bodyPr wrap="square">
            <a:spAutoFit/>
          </a:bodyPr>
          <a:lstStyle/>
          <a:p>
            <a:r>
              <a:rPr lang="en-IN" sz="4000" dirty="0">
                <a:latin typeface="Garamond" panose="02020404030301010803" pitchFamily="18" charset="0"/>
              </a:rPr>
              <a:t>public class Solution {</a:t>
            </a:r>
          </a:p>
          <a:p>
            <a:r>
              <a:rPr lang="en-IN" sz="4000" dirty="0">
                <a:latin typeface="Garamond" panose="02020404030301010803" pitchFamily="18" charset="0"/>
              </a:rPr>
              <a:t>    public static void main(String </a:t>
            </a:r>
            <a:r>
              <a:rPr lang="en-IN" sz="4000" dirty="0" err="1">
                <a:latin typeface="Garamond" panose="02020404030301010803" pitchFamily="18" charset="0"/>
              </a:rPr>
              <a:t>args</a:t>
            </a:r>
            <a:r>
              <a:rPr lang="en-IN" sz="4000" dirty="0">
                <a:latin typeface="Garamond" panose="02020404030301010803" pitchFamily="18" charset="0"/>
              </a:rPr>
              <a:t>[] ) {</a:t>
            </a:r>
          </a:p>
          <a:p>
            <a:r>
              <a:rPr lang="en-IN" sz="4000" dirty="0">
                <a:latin typeface="Garamond" panose="02020404030301010803" pitchFamily="18" charset="0"/>
              </a:rPr>
              <a:t>        Scanner </a:t>
            </a:r>
            <a:r>
              <a:rPr lang="en-IN" sz="4000" dirty="0" err="1">
                <a:latin typeface="Garamond" panose="02020404030301010803" pitchFamily="18" charset="0"/>
              </a:rPr>
              <a:t>sc</a:t>
            </a:r>
            <a:r>
              <a:rPr lang="en-IN" sz="4000" dirty="0">
                <a:latin typeface="Garamond" panose="02020404030301010803" pitchFamily="18" charset="0"/>
              </a:rPr>
              <a:t> = new Scanner(System.in);</a:t>
            </a:r>
          </a:p>
          <a:p>
            <a:r>
              <a:rPr lang="en-IN" sz="4000" dirty="0">
                <a:latin typeface="Garamond" panose="02020404030301010803" pitchFamily="18" charset="0"/>
              </a:rPr>
              <a:t>        String str = </a:t>
            </a:r>
            <a:r>
              <a:rPr lang="en-IN" sz="4000" dirty="0" err="1">
                <a:latin typeface="Garamond" panose="02020404030301010803" pitchFamily="18" charset="0"/>
              </a:rPr>
              <a:t>sc.nextLine</a:t>
            </a:r>
            <a:r>
              <a:rPr lang="en-IN" sz="4000" dirty="0">
                <a:latin typeface="Garamond" panose="02020404030301010803" pitchFamily="18" charset="0"/>
              </a:rPr>
              <a:t>();</a:t>
            </a:r>
          </a:p>
          <a:p>
            <a:r>
              <a:rPr lang="en-IN" sz="4000" dirty="0">
                <a:latin typeface="Garamond" panose="02020404030301010803" pitchFamily="18" charset="0"/>
              </a:rPr>
              <a:t>        String str1[] = </a:t>
            </a:r>
            <a:r>
              <a:rPr lang="en-IN" sz="4000" dirty="0" err="1">
                <a:latin typeface="Garamond" panose="02020404030301010803" pitchFamily="18" charset="0"/>
              </a:rPr>
              <a:t>str.split</a:t>
            </a:r>
            <a:r>
              <a:rPr lang="en-IN" sz="4000" dirty="0">
                <a:latin typeface="Garamond" panose="02020404030301010803" pitchFamily="18" charset="0"/>
              </a:rPr>
              <a:t>(" ");</a:t>
            </a:r>
          </a:p>
          <a:p>
            <a:r>
              <a:rPr lang="en-IN" sz="4000" dirty="0">
                <a:latin typeface="Garamond" panose="02020404030301010803" pitchFamily="18" charset="0"/>
              </a:rPr>
              <a:t>        if(str1.length&lt;2)</a:t>
            </a:r>
          </a:p>
          <a:p>
            <a:r>
              <a:rPr lang="en-IN" sz="4000" dirty="0">
                <a:latin typeface="Garamond" panose="02020404030301010803" pitchFamily="18" charset="0"/>
              </a:rPr>
              <a:t>            </a:t>
            </a:r>
            <a:r>
              <a:rPr lang="en-IN" sz="4000" dirty="0" err="1">
                <a:latin typeface="Garamond" panose="02020404030301010803" pitchFamily="18" charset="0"/>
              </a:rPr>
              <a:t>System.out.println</a:t>
            </a:r>
            <a:r>
              <a:rPr lang="en-IN" sz="4000" dirty="0">
                <a:latin typeface="Garamond" panose="02020404030301010803" pitchFamily="18" charset="0"/>
              </a:rPr>
              <a:t>("LESS");</a:t>
            </a:r>
          </a:p>
          <a:p>
            <a:r>
              <a:rPr lang="en-IN" sz="4000" dirty="0">
                <a:latin typeface="Garamond" panose="02020404030301010803" pitchFamily="18" charset="0"/>
              </a:rPr>
              <a:t>        else</a:t>
            </a:r>
          </a:p>
          <a:p>
            <a:r>
              <a:rPr lang="en-IN" sz="4000" dirty="0">
                <a:latin typeface="Garamond" panose="02020404030301010803" pitchFamily="18" charset="0"/>
              </a:rPr>
              <a:t>            </a:t>
            </a:r>
            <a:r>
              <a:rPr lang="en-IN" sz="4000" dirty="0" err="1">
                <a:latin typeface="Garamond" panose="02020404030301010803" pitchFamily="18" charset="0"/>
              </a:rPr>
              <a:t>System.out.println</a:t>
            </a:r>
            <a:r>
              <a:rPr lang="en-IN" sz="4000" dirty="0">
                <a:latin typeface="Garamond" panose="02020404030301010803" pitchFamily="18" charset="0"/>
              </a:rPr>
              <a:t>(str1[1].</a:t>
            </a:r>
            <a:r>
              <a:rPr lang="en-IN" sz="4000" dirty="0" err="1">
                <a:latin typeface="Garamond" panose="02020404030301010803" pitchFamily="18" charset="0"/>
              </a:rPr>
              <a:t>toUpperCase</a:t>
            </a:r>
            <a:r>
              <a:rPr lang="en-IN" sz="4000" dirty="0">
                <a:latin typeface="Garamond" panose="02020404030301010803" pitchFamily="18" charset="0"/>
              </a:rPr>
              <a:t>());</a:t>
            </a:r>
          </a:p>
          <a:p>
            <a:r>
              <a:rPr lang="en-IN" sz="4000" dirty="0">
                <a:latin typeface="Garamond" panose="02020404030301010803" pitchFamily="18" charset="0"/>
              </a:rPr>
              <a:t>    }</a:t>
            </a:r>
          </a:p>
          <a:p>
            <a:r>
              <a:rPr lang="en-IN" sz="4000" dirty="0">
                <a:latin typeface="Garamond" panose="02020404030301010803" pitchFamily="18" charset="0"/>
              </a:rPr>
              <a:t>}</a:t>
            </a:r>
          </a:p>
        </p:txBody>
      </p:sp>
    </p:spTree>
    <p:extLst>
      <p:ext uri="{BB962C8B-B14F-4D97-AF65-F5344CB8AC3E}">
        <p14:creationId xmlns:p14="http://schemas.microsoft.com/office/powerpoint/2010/main" val="35868966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cxnSp>
        <p:nvCxnSpPr>
          <p:cNvPr id="323" name="Google Shape;323;p30"/>
          <p:cNvCxnSpPr/>
          <p:nvPr/>
        </p:nvCxnSpPr>
        <p:spPr>
          <a:xfrm>
            <a:off x="12900" y="2857500"/>
            <a:ext cx="4794600" cy="0"/>
          </a:xfrm>
          <a:prstGeom prst="straightConnector1">
            <a:avLst/>
          </a:prstGeom>
          <a:noFill/>
          <a:ln w="9525" cap="flat" cmpd="sng">
            <a:solidFill>
              <a:srgbClr val="CCCCCC"/>
            </a:solidFill>
            <a:prstDash val="solid"/>
            <a:round/>
            <a:headEnd type="none" w="med" len="med"/>
            <a:tailEnd type="none" w="med" len="med"/>
          </a:ln>
        </p:spPr>
      </p:cxnSp>
      <p:sp>
        <p:nvSpPr>
          <p:cNvPr id="324" name="Google Shape;324;p30"/>
          <p:cNvSpPr txBox="1">
            <a:spLocks noGrp="1"/>
          </p:cNvSpPr>
          <p:nvPr>
            <p:ph type="ctrTitle" idx="4294967295"/>
          </p:nvPr>
        </p:nvSpPr>
        <p:spPr>
          <a:xfrm>
            <a:off x="4743250" y="1633100"/>
            <a:ext cx="9816000" cy="2319600"/>
          </a:xfrm>
          <a:prstGeom prst="rect">
            <a:avLst/>
          </a:prstGeom>
        </p:spPr>
        <p:txBody>
          <a:bodyPr spcFirstLastPara="1" vert="horz" wrap="square" lIns="182850" tIns="182850" rIns="182850" bIns="182850" rtlCol="0" anchor="ctr" anchorCtr="0">
            <a:noAutofit/>
          </a:bodyPr>
          <a:lstStyle/>
          <a:p>
            <a:pPr algn="l">
              <a:spcBef>
                <a:spcPts val="0"/>
              </a:spcBef>
            </a:pPr>
            <a:r>
              <a:rPr lang="en" sz="12000" b="1" dirty="0">
                <a:latin typeface="Garamond" panose="02020404030301010803" pitchFamily="18" charset="0"/>
              </a:rPr>
              <a:t>Thank you!</a:t>
            </a:r>
            <a:endParaRPr sz="12000" b="1" dirty="0">
              <a:latin typeface="Garamond" panose="02020404030301010803" pitchFamily="18" charset="0"/>
            </a:endParaRPr>
          </a:p>
        </p:txBody>
      </p:sp>
      <p:cxnSp>
        <p:nvCxnSpPr>
          <p:cNvPr id="325" name="Google Shape;325;p30"/>
          <p:cNvCxnSpPr/>
          <p:nvPr/>
        </p:nvCxnSpPr>
        <p:spPr>
          <a:xfrm>
            <a:off x="11179600" y="2857500"/>
            <a:ext cx="7108200" cy="0"/>
          </a:xfrm>
          <a:prstGeom prst="straightConnector1">
            <a:avLst/>
          </a:prstGeom>
          <a:noFill/>
          <a:ln w="9525" cap="flat" cmpd="sng">
            <a:solidFill>
              <a:srgbClr val="CCCCCC"/>
            </a:solidFill>
            <a:prstDash val="solid"/>
            <a:round/>
            <a:headEnd type="none" w="med" len="med"/>
            <a:tailEnd type="none" w="med" len="med"/>
          </a:ln>
        </p:spPr>
      </p:cxnSp>
      <p:sp>
        <p:nvSpPr>
          <p:cNvPr id="326" name="Google Shape;326;p30"/>
          <p:cNvSpPr/>
          <p:nvPr/>
        </p:nvSpPr>
        <p:spPr>
          <a:xfrm>
            <a:off x="1663850" y="1718350"/>
            <a:ext cx="2278200" cy="2278200"/>
          </a:xfrm>
          <a:prstGeom prst="ellipse">
            <a:avLst/>
          </a:prstGeom>
          <a:solidFill>
            <a:srgbClr val="FFCD00"/>
          </a:solidFill>
          <a:ln>
            <a:noFill/>
          </a:ln>
        </p:spPr>
        <p:txBody>
          <a:bodyPr spcFirstLastPara="1" wrap="square" lIns="182850" tIns="182850" rIns="182850" bIns="182850" anchor="ctr" anchorCtr="0">
            <a:noAutofit/>
          </a:bodyPr>
          <a:lstStyle/>
          <a:p>
            <a:endParaRPr sz="3600"/>
          </a:p>
        </p:txBody>
      </p:sp>
      <p:grpSp>
        <p:nvGrpSpPr>
          <p:cNvPr id="327" name="Google Shape;327;p30"/>
          <p:cNvGrpSpPr/>
          <p:nvPr/>
        </p:nvGrpSpPr>
        <p:grpSpPr>
          <a:xfrm>
            <a:off x="2297776" y="2381519"/>
            <a:ext cx="1011444" cy="951534"/>
            <a:chOff x="5972700" y="2330200"/>
            <a:chExt cx="411625" cy="387275"/>
          </a:xfrm>
        </p:grpSpPr>
        <p:sp>
          <p:nvSpPr>
            <p:cNvPr id="328" name="Google Shape;328;p3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9525" cap="rnd" cmpd="sng">
              <a:solidFill>
                <a:srgbClr val="000000"/>
              </a:solidFill>
              <a:prstDash val="solid"/>
              <a:round/>
              <a:headEnd type="none" w="sm" len="sm"/>
              <a:tailEnd type="none" w="sm" len="sm"/>
            </a:ln>
          </p:spPr>
          <p:txBody>
            <a:bodyPr spcFirstLastPara="1" wrap="square" lIns="182850" tIns="182850" rIns="182850" bIns="182850" anchor="ctr" anchorCtr="0">
              <a:noAutofit/>
            </a:bodyPr>
            <a:lstStyle/>
            <a:p>
              <a:endParaRPr sz="3600"/>
            </a:p>
          </p:txBody>
        </p:sp>
        <p:sp>
          <p:nvSpPr>
            <p:cNvPr id="329" name="Google Shape;329;p3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9525" cap="rnd" cmpd="sng">
              <a:solidFill>
                <a:srgbClr val="000000"/>
              </a:solidFill>
              <a:prstDash val="solid"/>
              <a:round/>
              <a:headEnd type="none" w="sm" len="sm"/>
              <a:tailEnd type="none" w="sm" len="sm"/>
            </a:ln>
          </p:spPr>
          <p:txBody>
            <a:bodyPr spcFirstLastPara="1" wrap="square" lIns="182850" tIns="182850" rIns="182850" bIns="182850" anchor="ctr" anchorCtr="0">
              <a:noAutofit/>
            </a:bodyPr>
            <a:lstStyle/>
            <a:p>
              <a:endParaRPr sz="3600"/>
            </a:p>
          </p:txBody>
        </p:sp>
      </p:grpSp>
      <p:sp>
        <p:nvSpPr>
          <p:cNvPr id="330" name="Google Shape;330;p30"/>
          <p:cNvSpPr txBox="1">
            <a:spLocks noGrp="1"/>
          </p:cNvSpPr>
          <p:nvPr>
            <p:ph type="sldNum" idx="12"/>
          </p:nvPr>
        </p:nvSpPr>
        <p:spPr>
          <a:xfrm>
            <a:off x="17086454" y="9499702"/>
            <a:ext cx="1097400" cy="787200"/>
          </a:xfrm>
          <a:prstGeom prst="rect">
            <a:avLst/>
          </a:prstGeom>
        </p:spPr>
        <p:txBody>
          <a:bodyPr spcFirstLastPara="1" vert="horz" wrap="square" lIns="182850" tIns="182850" rIns="182850" bIns="182850" rtlCol="0" anchor="t" anchorCtr="0">
            <a:noAutofit/>
          </a:bodyPr>
          <a:lstStyle/>
          <a:p>
            <a:fld id="{00000000-1234-1234-1234-123412341234}" type="slidenum">
              <a:rPr lang="en"/>
              <a:pPr/>
              <a:t>44</a:t>
            </a:fld>
            <a:endParaRPr/>
          </a:p>
        </p:txBody>
      </p:sp>
      <p:sp>
        <p:nvSpPr>
          <p:cNvPr id="2" name="Freeform 4">
            <a:extLst>
              <a:ext uri="{FF2B5EF4-FFF2-40B4-BE49-F238E27FC236}">
                <a16:creationId xmlns:a16="http://schemas.microsoft.com/office/drawing/2014/main" id="{CDD4B8D1-2C07-17C4-BFC6-235200282D75}"/>
              </a:ext>
            </a:extLst>
          </p:cNvPr>
          <p:cNvSpPr/>
          <p:nvPr/>
        </p:nvSpPr>
        <p:spPr>
          <a:xfrm rot="-10800000">
            <a:off x="14056" y="8907262"/>
            <a:ext cx="18288000" cy="1379738"/>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20"/>
          <p:cNvSpPr/>
          <p:nvPr/>
        </p:nvSpPr>
        <p:spPr>
          <a:xfrm rot="5400000">
            <a:off x="-4285148" y="4285147"/>
            <a:ext cx="10287001" cy="1716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8EE4A8D9-D225-84A0-5CC4-771F9D29F4E3}"/>
              </a:ext>
            </a:extLst>
          </p:cNvPr>
          <p:cNvGrpSpPr/>
          <p:nvPr/>
        </p:nvGrpSpPr>
        <p:grpSpPr>
          <a:xfrm>
            <a:off x="3048000" y="190500"/>
            <a:ext cx="12954000" cy="1316039"/>
            <a:chOff x="8135915" y="3122709"/>
            <a:chExt cx="8545217" cy="2196041"/>
          </a:xfrm>
        </p:grpSpPr>
        <p:grpSp>
          <p:nvGrpSpPr>
            <p:cNvPr id="22" name="Group 3"/>
            <p:cNvGrpSpPr/>
            <p:nvPr/>
          </p:nvGrpSpPr>
          <p:grpSpPr>
            <a:xfrm>
              <a:off x="8437054" y="3122709"/>
              <a:ext cx="8244078" cy="2196041"/>
              <a:chOff x="0" y="0"/>
              <a:chExt cx="2171280" cy="578381"/>
            </a:xfrm>
          </p:grpSpPr>
          <p:sp>
            <p:nvSpPr>
              <p:cNvPr id="23" name="Freeform 4"/>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Creating a String-Some Important ways </a:t>
              </a:r>
            </a:p>
          </p:txBody>
        </p:sp>
      </p:grpSp>
      <p:sp>
        <p:nvSpPr>
          <p:cNvPr id="5" name="TextBox 4">
            <a:extLst>
              <a:ext uri="{FF2B5EF4-FFF2-40B4-BE49-F238E27FC236}">
                <a16:creationId xmlns:a16="http://schemas.microsoft.com/office/drawing/2014/main" id="{537CB296-C392-68A5-58FB-F37CAF52BA9E}"/>
              </a:ext>
            </a:extLst>
          </p:cNvPr>
          <p:cNvSpPr txBox="1"/>
          <p:nvPr/>
        </p:nvSpPr>
        <p:spPr>
          <a:xfrm>
            <a:off x="2485132" y="1726376"/>
            <a:ext cx="14536242" cy="7909858"/>
          </a:xfrm>
          <a:prstGeom prst="rect">
            <a:avLst/>
          </a:prstGeom>
          <a:noFill/>
        </p:spPr>
        <p:txBody>
          <a:bodyPr wrap="square">
            <a:spAutoFit/>
          </a:bodyPr>
          <a:lstStyle/>
          <a:p>
            <a:pPr algn="just"/>
            <a:r>
              <a:rPr lang="en-US" sz="3600" b="1" dirty="0">
                <a:latin typeface="Garamond" panose="02020404030301010803" pitchFamily="18" charset="0"/>
              </a:rPr>
              <a:t>To Create a String in JAVA-way 1-</a:t>
            </a:r>
            <a:r>
              <a:rPr lang="en-IN" sz="3600" b="1" dirty="0">
                <a:latin typeface="Garamond" panose="02020404030301010803" pitchFamily="18" charset="0"/>
              </a:rPr>
              <a:t>String Literals</a:t>
            </a:r>
            <a:endParaRPr lang="en-US" sz="3600" b="1" dirty="0">
              <a:latin typeface="Garamond" panose="02020404030301010803" pitchFamily="18" charset="0"/>
            </a:endParaRPr>
          </a:p>
          <a:p>
            <a:pPr algn="just"/>
            <a:endParaRPr lang="en-US" sz="3600" b="1" dirty="0">
              <a:latin typeface="Garamond" panose="02020404030301010803" pitchFamily="18" charset="0"/>
            </a:endParaRPr>
          </a:p>
          <a:p>
            <a:pPr algn="just"/>
            <a:r>
              <a:rPr lang="en-US" sz="3600" dirty="0">
                <a:latin typeface="Garamond" panose="02020404030301010803" pitchFamily="18" charset="0"/>
              </a:rPr>
              <a:t>				</a:t>
            </a:r>
            <a:r>
              <a:rPr lang="en-US" sz="4400" b="1" dirty="0">
                <a:solidFill>
                  <a:srgbClr val="0070C0"/>
                </a:solidFill>
                <a:latin typeface="Garamond" panose="02020404030301010803" pitchFamily="18" charset="0"/>
              </a:rPr>
              <a:t>String str = "</a:t>
            </a:r>
            <a:r>
              <a:rPr lang="en-US" sz="4400" b="1" dirty="0" err="1">
                <a:solidFill>
                  <a:srgbClr val="0070C0"/>
                </a:solidFill>
                <a:latin typeface="Garamond" panose="02020404030301010803" pitchFamily="18" charset="0"/>
              </a:rPr>
              <a:t>abc</a:t>
            </a:r>
            <a:r>
              <a:rPr lang="en-US" sz="4400" b="1" dirty="0">
                <a:solidFill>
                  <a:srgbClr val="0070C0"/>
                </a:solidFill>
                <a:latin typeface="Garamond" panose="02020404030301010803" pitchFamily="18" charset="0"/>
              </a:rPr>
              <a:t>";</a:t>
            </a:r>
          </a:p>
          <a:p>
            <a:pPr algn="just"/>
            <a:endParaRPr lang="en-US" sz="3600" b="1" dirty="0">
              <a:latin typeface="Garamond" panose="02020404030301010803" pitchFamily="18" charset="0"/>
            </a:endParaRPr>
          </a:p>
          <a:p>
            <a:pPr algn="just"/>
            <a:r>
              <a:rPr lang="en-US" sz="3600" b="1" dirty="0">
                <a:latin typeface="Garamond" panose="02020404030301010803" pitchFamily="18" charset="0"/>
              </a:rPr>
              <a:t>To Create a String in JAVA-way 2-new Keyword/Character Array</a:t>
            </a:r>
          </a:p>
          <a:p>
            <a:pPr algn="just"/>
            <a:endParaRPr lang="en-US" sz="4400" b="1" dirty="0">
              <a:solidFill>
                <a:srgbClr val="0070C0"/>
              </a:solidFill>
              <a:latin typeface="Garamond" panose="02020404030301010803" pitchFamily="18" charset="0"/>
            </a:endParaRPr>
          </a:p>
          <a:p>
            <a:pPr lvl="7" algn="just"/>
            <a:r>
              <a:rPr lang="en-US" sz="4400" b="1" dirty="0">
                <a:solidFill>
                  <a:srgbClr val="0070C0"/>
                </a:solidFill>
                <a:latin typeface="Garamond" panose="02020404030301010803" pitchFamily="18" charset="0"/>
              </a:rPr>
              <a:t>char data[] = {'a', 'b', 'c’}; </a:t>
            </a:r>
          </a:p>
          <a:p>
            <a:pPr lvl="7" algn="just"/>
            <a:r>
              <a:rPr lang="en-US" sz="4400" b="1" dirty="0">
                <a:solidFill>
                  <a:srgbClr val="0070C0"/>
                </a:solidFill>
                <a:latin typeface="Garamond" panose="02020404030301010803" pitchFamily="18" charset="0"/>
              </a:rPr>
              <a:t> String str = new String(data);</a:t>
            </a:r>
          </a:p>
          <a:p>
            <a:pPr algn="just"/>
            <a:endParaRPr lang="en-US" sz="3600" dirty="0">
              <a:latin typeface="Garamond" panose="02020404030301010803" pitchFamily="18" charset="0"/>
            </a:endParaRPr>
          </a:p>
          <a:p>
            <a:pPr algn="just"/>
            <a:r>
              <a:rPr lang="en-US" sz="3600" b="1" dirty="0">
                <a:latin typeface="Garamond" panose="02020404030301010803" pitchFamily="18" charset="0"/>
              </a:rPr>
              <a:t>To Create a String in JAVA-way 3- 2-new Keyword/String object</a:t>
            </a:r>
          </a:p>
          <a:p>
            <a:pPr algn="just"/>
            <a:r>
              <a:rPr lang="en-US" sz="3600" dirty="0">
                <a:latin typeface="Garamond" panose="02020404030301010803" pitchFamily="18" charset="0"/>
              </a:rPr>
              <a:t>Construct a string object by passing another string object.</a:t>
            </a:r>
          </a:p>
          <a:p>
            <a:pPr algn="just"/>
            <a:endParaRPr lang="en-US" sz="3600" dirty="0">
              <a:latin typeface="Garamond" panose="02020404030301010803" pitchFamily="18" charset="0"/>
            </a:endParaRPr>
          </a:p>
          <a:p>
            <a:pPr algn="just"/>
            <a:r>
              <a:rPr lang="en-US" sz="3600" dirty="0">
                <a:latin typeface="Garamond" panose="02020404030301010803" pitchFamily="18" charset="0"/>
              </a:rPr>
              <a:t>			</a:t>
            </a:r>
            <a:r>
              <a:rPr lang="en-US" sz="4400" b="1" dirty="0">
                <a:solidFill>
                  <a:srgbClr val="0070C0"/>
                </a:solidFill>
                <a:latin typeface="Garamond" panose="02020404030301010803" pitchFamily="18" charset="0"/>
              </a:rPr>
              <a:t>	String str2 = new String(str);</a:t>
            </a:r>
            <a:endParaRPr lang="en-US" sz="3600" b="1" dirty="0">
              <a:solidFill>
                <a:srgbClr val="0070C0"/>
              </a:solidFill>
              <a:latin typeface="Garamond" panose="02020404030301010803"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FFCBA-8A25-838A-D9D2-38BC1646CD18}"/>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118B8040-DD5E-5EB0-7CB5-5AD108BDB00E}"/>
              </a:ext>
            </a:extLst>
          </p:cNvPr>
          <p:cNvSpPr/>
          <p:nvPr/>
        </p:nvSpPr>
        <p:spPr>
          <a:xfrm rot="5400000">
            <a:off x="-4285148" y="4285147"/>
            <a:ext cx="10287001" cy="1716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F7FF17A5-AF7E-2D85-1CB5-36DC720AFBE0}"/>
              </a:ext>
            </a:extLst>
          </p:cNvPr>
          <p:cNvGrpSpPr/>
          <p:nvPr/>
        </p:nvGrpSpPr>
        <p:grpSpPr>
          <a:xfrm>
            <a:off x="2590800" y="266700"/>
            <a:ext cx="14097000" cy="1316039"/>
            <a:chOff x="8135915" y="3122709"/>
            <a:chExt cx="8545217" cy="2196041"/>
          </a:xfrm>
        </p:grpSpPr>
        <p:grpSp>
          <p:nvGrpSpPr>
            <p:cNvPr id="22" name="Group 3">
              <a:extLst>
                <a:ext uri="{FF2B5EF4-FFF2-40B4-BE49-F238E27FC236}">
                  <a16:creationId xmlns:a16="http://schemas.microsoft.com/office/drawing/2014/main" id="{D65A9397-8932-E7D6-B398-6845A0C1D0B4}"/>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46F9479F-E377-ABD0-D48B-6EDF9F3AACCB}"/>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2C484B02-3412-C349-85BF-2B0ACFD83D4C}"/>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362E000E-572A-A135-83F8-3352F991C0D3}"/>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Pool-how Java optimizes memory usage</a:t>
              </a:r>
            </a:p>
          </p:txBody>
        </p:sp>
      </p:grpSp>
      <p:sp>
        <p:nvSpPr>
          <p:cNvPr id="5" name="TextBox 4">
            <a:extLst>
              <a:ext uri="{FF2B5EF4-FFF2-40B4-BE49-F238E27FC236}">
                <a16:creationId xmlns:a16="http://schemas.microsoft.com/office/drawing/2014/main" id="{0425C6EF-705C-A130-AB8E-3C61955FA8D1}"/>
              </a:ext>
            </a:extLst>
          </p:cNvPr>
          <p:cNvSpPr txBox="1"/>
          <p:nvPr/>
        </p:nvSpPr>
        <p:spPr>
          <a:xfrm>
            <a:off x="2485132" y="1726376"/>
            <a:ext cx="14536242" cy="8402300"/>
          </a:xfrm>
          <a:prstGeom prst="rect">
            <a:avLst/>
          </a:prstGeom>
          <a:noFill/>
        </p:spPr>
        <p:txBody>
          <a:bodyPr wrap="square">
            <a:spAutoFit/>
          </a:bodyPr>
          <a:lstStyle/>
          <a:p>
            <a:pPr marL="571500" indent="-571500" algn="just">
              <a:buFont typeface="Wingdings" panose="05000000000000000000" pitchFamily="2" charset="2"/>
              <a:buChar char="Ø"/>
            </a:pPr>
            <a:r>
              <a:rPr lang="en-US" sz="3600" dirty="0">
                <a:latin typeface="Garamond" panose="02020404030301010803" pitchFamily="18" charset="0"/>
              </a:rPr>
              <a:t>Java optimizes memory usage through the use of the String Pool.</a:t>
            </a:r>
          </a:p>
          <a:p>
            <a:pPr algn="just"/>
            <a:endParaRPr lang="en-US" sz="3600" dirty="0">
              <a:latin typeface="Garamond" panose="02020404030301010803" pitchFamily="18" charset="0"/>
            </a:endParaRPr>
          </a:p>
          <a:p>
            <a:pPr marL="571500" indent="-571500" algn="just">
              <a:buFont typeface="Wingdings" panose="05000000000000000000" pitchFamily="2" charset="2"/>
              <a:buChar char="Ø"/>
            </a:pPr>
            <a:r>
              <a:rPr lang="en-US" sz="3600" dirty="0">
                <a:latin typeface="Garamond" panose="02020404030301010803" pitchFamily="18" charset="0"/>
              </a:rPr>
              <a:t>When you create a string literal, Java checks the pool first. If the string already exists, it returns a reference to the existing string without allocating additional memory.</a:t>
            </a:r>
          </a:p>
          <a:p>
            <a:pPr marL="571500" indent="-571500" algn="just">
              <a:buFont typeface="Wingdings" panose="05000000000000000000" pitchFamily="2" charset="2"/>
              <a:buChar char="Ø"/>
            </a:pPr>
            <a:endParaRPr lang="en-US" sz="3600" dirty="0">
              <a:latin typeface="Garamond" panose="02020404030301010803" pitchFamily="18" charset="0"/>
            </a:endParaRPr>
          </a:p>
          <a:p>
            <a:pPr marL="571500" indent="-571500" algn="just">
              <a:buFont typeface="Wingdings" panose="05000000000000000000" pitchFamily="2" charset="2"/>
              <a:buChar char="Ø"/>
            </a:pPr>
            <a:r>
              <a:rPr lang="en-US" sz="3600" dirty="0">
                <a:latin typeface="Garamond" panose="02020404030301010803" pitchFamily="18" charset="0"/>
              </a:rPr>
              <a:t>String str1=“Hello”;</a:t>
            </a:r>
          </a:p>
          <a:p>
            <a:pPr marL="571500" indent="-571500" algn="just">
              <a:buFont typeface="Wingdings" panose="05000000000000000000" pitchFamily="2" charset="2"/>
              <a:buChar char="Ø"/>
            </a:pPr>
            <a:r>
              <a:rPr lang="en-US" sz="3600" dirty="0">
                <a:latin typeface="Garamond" panose="02020404030301010803" pitchFamily="18" charset="0"/>
              </a:rPr>
              <a:t>Since no such String in the </a:t>
            </a:r>
            <a:r>
              <a:rPr lang="en-US" sz="3600" dirty="0" err="1">
                <a:latin typeface="Garamond" panose="02020404030301010803" pitchFamily="18" charset="0"/>
              </a:rPr>
              <a:t>pool,it</a:t>
            </a:r>
            <a:r>
              <a:rPr lang="en-US" sz="3600" dirty="0">
                <a:latin typeface="Garamond" panose="02020404030301010803" pitchFamily="18" charset="0"/>
              </a:rPr>
              <a:t> creates</a:t>
            </a:r>
          </a:p>
          <a:p>
            <a:pPr algn="just"/>
            <a:r>
              <a:rPr lang="en-US" sz="3600" dirty="0">
                <a:latin typeface="Garamond" panose="02020404030301010803" pitchFamily="18" charset="0"/>
              </a:rPr>
              <a:t>One and return its reference to str1.</a:t>
            </a:r>
          </a:p>
          <a:p>
            <a:pPr algn="just"/>
            <a:endParaRPr lang="en-US" sz="3600" dirty="0">
              <a:latin typeface="Garamond" panose="02020404030301010803" pitchFamily="18" charset="0"/>
            </a:endParaRPr>
          </a:p>
          <a:p>
            <a:pPr algn="just"/>
            <a:endParaRPr lang="en-US" sz="3600" dirty="0">
              <a:latin typeface="Garamond" panose="02020404030301010803" pitchFamily="18" charset="0"/>
            </a:endParaRPr>
          </a:p>
          <a:p>
            <a:pPr algn="just"/>
            <a:endParaRPr lang="en-US" sz="3600" dirty="0">
              <a:latin typeface="Garamond" panose="02020404030301010803" pitchFamily="18" charset="0"/>
            </a:endParaRPr>
          </a:p>
          <a:p>
            <a:pPr marL="571500" indent="-571500" algn="just">
              <a:buFont typeface="Wingdings" panose="05000000000000000000" pitchFamily="2" charset="2"/>
              <a:buChar char="Ø"/>
            </a:pPr>
            <a:r>
              <a:rPr lang="en-US" sz="3600" dirty="0">
                <a:latin typeface="Garamond" panose="02020404030301010803" pitchFamily="18" charset="0"/>
              </a:rPr>
              <a:t>String str2=“Hello”;</a:t>
            </a:r>
          </a:p>
          <a:p>
            <a:pPr marL="571500" indent="-571500" algn="just">
              <a:buFont typeface="Wingdings" panose="05000000000000000000" pitchFamily="2" charset="2"/>
              <a:buChar char="Ø"/>
            </a:pPr>
            <a:r>
              <a:rPr lang="en-US" sz="3600" dirty="0">
                <a:latin typeface="Garamond" panose="02020404030301010803" pitchFamily="18" charset="0"/>
              </a:rPr>
              <a:t>Since it is already </a:t>
            </a:r>
            <a:r>
              <a:rPr lang="en-US" sz="3600" dirty="0" err="1">
                <a:latin typeface="Garamond" panose="02020404030301010803" pitchFamily="18" charset="0"/>
              </a:rPr>
              <a:t>there,it</a:t>
            </a:r>
            <a:r>
              <a:rPr lang="en-US" sz="3600" dirty="0">
                <a:latin typeface="Garamond" panose="02020404030301010803" pitchFamily="18" charset="0"/>
              </a:rPr>
              <a:t> just assigns </a:t>
            </a:r>
          </a:p>
          <a:p>
            <a:pPr marL="571500" indent="-571500" algn="just">
              <a:buFont typeface="Wingdings" panose="05000000000000000000" pitchFamily="2" charset="2"/>
              <a:buChar char="Ø"/>
            </a:pPr>
            <a:r>
              <a:rPr lang="en-US" sz="3600" dirty="0">
                <a:latin typeface="Garamond" panose="02020404030301010803" pitchFamily="18" charset="0"/>
              </a:rPr>
              <a:t>the reference to str2</a:t>
            </a:r>
          </a:p>
        </p:txBody>
      </p:sp>
      <p:sp>
        <p:nvSpPr>
          <p:cNvPr id="3" name="Rectangle: Rounded Corners 2">
            <a:extLst>
              <a:ext uri="{FF2B5EF4-FFF2-40B4-BE49-F238E27FC236}">
                <a16:creationId xmlns:a16="http://schemas.microsoft.com/office/drawing/2014/main" id="{52A5BE7D-F7B7-C30D-38F6-ADAB4616BA02}"/>
              </a:ext>
            </a:extLst>
          </p:cNvPr>
          <p:cNvSpPr/>
          <p:nvPr/>
        </p:nvSpPr>
        <p:spPr>
          <a:xfrm>
            <a:off x="10477500" y="5105400"/>
            <a:ext cx="5867400" cy="2977959"/>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dirty="0"/>
          </a:p>
        </p:txBody>
      </p:sp>
      <p:sp>
        <p:nvSpPr>
          <p:cNvPr id="4" name="TextBox 3">
            <a:extLst>
              <a:ext uri="{FF2B5EF4-FFF2-40B4-BE49-F238E27FC236}">
                <a16:creationId xmlns:a16="http://schemas.microsoft.com/office/drawing/2014/main" id="{FD37C956-B9F6-C219-7891-A882C0FD9DD6}"/>
              </a:ext>
            </a:extLst>
          </p:cNvPr>
          <p:cNvSpPr txBox="1"/>
          <p:nvPr/>
        </p:nvSpPr>
        <p:spPr>
          <a:xfrm>
            <a:off x="12192000" y="4581702"/>
            <a:ext cx="2438400" cy="646331"/>
          </a:xfrm>
          <a:prstGeom prst="rect">
            <a:avLst/>
          </a:prstGeom>
          <a:noFill/>
        </p:spPr>
        <p:txBody>
          <a:bodyPr wrap="square" rtlCol="0">
            <a:spAutoFit/>
          </a:bodyPr>
          <a:lstStyle/>
          <a:p>
            <a:r>
              <a:rPr lang="en-IN" sz="3600" b="1" dirty="0">
                <a:latin typeface="Garamond" panose="02020404030301010803" pitchFamily="18" charset="0"/>
              </a:rPr>
              <a:t>String Pool</a:t>
            </a:r>
          </a:p>
        </p:txBody>
      </p:sp>
      <p:cxnSp>
        <p:nvCxnSpPr>
          <p:cNvPr id="7" name="Straight Arrow Connector 6">
            <a:extLst>
              <a:ext uri="{FF2B5EF4-FFF2-40B4-BE49-F238E27FC236}">
                <a16:creationId xmlns:a16="http://schemas.microsoft.com/office/drawing/2014/main" id="{77C08D6F-F324-0C5C-4721-14986CAA5456}"/>
              </a:ext>
            </a:extLst>
          </p:cNvPr>
          <p:cNvCxnSpPr/>
          <p:nvPr/>
        </p:nvCxnSpPr>
        <p:spPr>
          <a:xfrm>
            <a:off x="6934200" y="5324297"/>
            <a:ext cx="3200400" cy="1190803"/>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8" name="TextBox 7">
            <a:extLst>
              <a:ext uri="{FF2B5EF4-FFF2-40B4-BE49-F238E27FC236}">
                <a16:creationId xmlns:a16="http://schemas.microsoft.com/office/drawing/2014/main" id="{07C478A2-F36D-EC4A-8DC5-3E4BB55ED0DD}"/>
              </a:ext>
            </a:extLst>
          </p:cNvPr>
          <p:cNvSpPr txBox="1"/>
          <p:nvPr/>
        </p:nvSpPr>
        <p:spPr>
          <a:xfrm>
            <a:off x="11277600" y="6057900"/>
            <a:ext cx="1447800" cy="646331"/>
          </a:xfrm>
          <a:prstGeom prst="rect">
            <a:avLst/>
          </a:prstGeom>
          <a:solidFill>
            <a:schemeClr val="accent5">
              <a:lumMod val="60000"/>
              <a:lumOff val="40000"/>
            </a:schemeClr>
          </a:solidFill>
        </p:spPr>
        <p:txBody>
          <a:bodyPr wrap="square" rtlCol="0">
            <a:spAutoFit/>
          </a:bodyPr>
          <a:lstStyle/>
          <a:p>
            <a:r>
              <a:rPr lang="en-IN" sz="3600" b="1" dirty="0">
                <a:latin typeface="Garamond" panose="02020404030301010803" pitchFamily="18" charset="0"/>
              </a:rPr>
              <a:t>Hello</a:t>
            </a:r>
          </a:p>
        </p:txBody>
      </p:sp>
      <p:sp>
        <p:nvSpPr>
          <p:cNvPr id="9" name="Rectangle 8">
            <a:extLst>
              <a:ext uri="{FF2B5EF4-FFF2-40B4-BE49-F238E27FC236}">
                <a16:creationId xmlns:a16="http://schemas.microsoft.com/office/drawing/2014/main" id="{DE108426-6649-7800-CDCF-03FA4F96AB74}"/>
              </a:ext>
            </a:extLst>
          </p:cNvPr>
          <p:cNvSpPr/>
          <p:nvPr/>
        </p:nvSpPr>
        <p:spPr>
          <a:xfrm>
            <a:off x="2971800" y="7353300"/>
            <a:ext cx="1066800" cy="838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3600" b="1" dirty="0">
                <a:solidFill>
                  <a:schemeClr val="tx1"/>
                </a:solidFill>
                <a:latin typeface="Garamond" panose="02020404030301010803" pitchFamily="18" charset="0"/>
              </a:rPr>
              <a:t>str1</a:t>
            </a:r>
          </a:p>
        </p:txBody>
      </p:sp>
      <p:sp>
        <p:nvSpPr>
          <p:cNvPr id="10" name="TextBox 9">
            <a:extLst>
              <a:ext uri="{FF2B5EF4-FFF2-40B4-BE49-F238E27FC236}">
                <a16:creationId xmlns:a16="http://schemas.microsoft.com/office/drawing/2014/main" id="{F074CAFE-6936-921D-6F82-6EDD67DB67D6}"/>
              </a:ext>
            </a:extLst>
          </p:cNvPr>
          <p:cNvSpPr txBox="1"/>
          <p:nvPr/>
        </p:nvSpPr>
        <p:spPr>
          <a:xfrm>
            <a:off x="12801600" y="6057900"/>
            <a:ext cx="1752600" cy="584775"/>
          </a:xfrm>
          <a:prstGeom prst="rect">
            <a:avLst/>
          </a:prstGeom>
          <a:noFill/>
        </p:spPr>
        <p:txBody>
          <a:bodyPr wrap="square" rtlCol="0">
            <a:spAutoFit/>
          </a:bodyPr>
          <a:lstStyle/>
          <a:p>
            <a:r>
              <a:rPr lang="en-IN" sz="3200" b="1" dirty="0">
                <a:solidFill>
                  <a:srgbClr val="C00000"/>
                </a:solidFill>
              </a:rPr>
              <a:t>3e25ae</a:t>
            </a:r>
          </a:p>
        </p:txBody>
      </p:sp>
      <p:sp>
        <p:nvSpPr>
          <p:cNvPr id="11" name="TextBox 10">
            <a:extLst>
              <a:ext uri="{FF2B5EF4-FFF2-40B4-BE49-F238E27FC236}">
                <a16:creationId xmlns:a16="http://schemas.microsoft.com/office/drawing/2014/main" id="{DF8FDA1C-9C28-B80E-352B-55D33AA9B4CF}"/>
              </a:ext>
            </a:extLst>
          </p:cNvPr>
          <p:cNvSpPr txBox="1"/>
          <p:nvPr/>
        </p:nvSpPr>
        <p:spPr>
          <a:xfrm>
            <a:off x="4191000" y="7480012"/>
            <a:ext cx="1752600" cy="584775"/>
          </a:xfrm>
          <a:prstGeom prst="rect">
            <a:avLst/>
          </a:prstGeom>
          <a:noFill/>
        </p:spPr>
        <p:txBody>
          <a:bodyPr wrap="square" rtlCol="0">
            <a:spAutoFit/>
          </a:bodyPr>
          <a:lstStyle/>
          <a:p>
            <a:r>
              <a:rPr lang="en-IN" sz="3200" b="1" dirty="0">
                <a:solidFill>
                  <a:srgbClr val="C00000"/>
                </a:solidFill>
              </a:rPr>
              <a:t>3e25ae</a:t>
            </a:r>
          </a:p>
        </p:txBody>
      </p:sp>
      <p:cxnSp>
        <p:nvCxnSpPr>
          <p:cNvPr id="12" name="Straight Arrow Connector 11">
            <a:extLst>
              <a:ext uri="{FF2B5EF4-FFF2-40B4-BE49-F238E27FC236}">
                <a16:creationId xmlns:a16="http://schemas.microsoft.com/office/drawing/2014/main" id="{FECC42F9-8EA0-FD73-664E-E0FFB76BC973}"/>
              </a:ext>
            </a:extLst>
          </p:cNvPr>
          <p:cNvCxnSpPr>
            <a:cxnSpLocks/>
          </p:cNvCxnSpPr>
          <p:nvPr/>
        </p:nvCxnSpPr>
        <p:spPr>
          <a:xfrm flipV="1">
            <a:off x="6934200" y="6821328"/>
            <a:ext cx="3352800" cy="1893124"/>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4" name="Rectangle 13">
            <a:extLst>
              <a:ext uri="{FF2B5EF4-FFF2-40B4-BE49-F238E27FC236}">
                <a16:creationId xmlns:a16="http://schemas.microsoft.com/office/drawing/2014/main" id="{4E3B7C11-F483-E32C-3B3D-CEA68B64A517}"/>
              </a:ext>
            </a:extLst>
          </p:cNvPr>
          <p:cNvSpPr/>
          <p:nvPr/>
        </p:nvSpPr>
        <p:spPr>
          <a:xfrm>
            <a:off x="10706100" y="8786514"/>
            <a:ext cx="1066800" cy="838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3600" b="1" dirty="0">
                <a:solidFill>
                  <a:schemeClr val="tx1"/>
                </a:solidFill>
                <a:latin typeface="Garamond" panose="02020404030301010803" pitchFamily="18" charset="0"/>
              </a:rPr>
              <a:t>str2</a:t>
            </a:r>
          </a:p>
        </p:txBody>
      </p:sp>
      <p:sp>
        <p:nvSpPr>
          <p:cNvPr id="15" name="TextBox 14">
            <a:extLst>
              <a:ext uri="{FF2B5EF4-FFF2-40B4-BE49-F238E27FC236}">
                <a16:creationId xmlns:a16="http://schemas.microsoft.com/office/drawing/2014/main" id="{BCEAE198-4F70-A9DE-BED3-3DF018A74DAA}"/>
              </a:ext>
            </a:extLst>
          </p:cNvPr>
          <p:cNvSpPr txBox="1"/>
          <p:nvPr/>
        </p:nvSpPr>
        <p:spPr>
          <a:xfrm>
            <a:off x="11925300" y="8913226"/>
            <a:ext cx="1752600" cy="584775"/>
          </a:xfrm>
          <a:prstGeom prst="rect">
            <a:avLst/>
          </a:prstGeom>
          <a:noFill/>
        </p:spPr>
        <p:txBody>
          <a:bodyPr wrap="square" rtlCol="0">
            <a:spAutoFit/>
          </a:bodyPr>
          <a:lstStyle/>
          <a:p>
            <a:r>
              <a:rPr lang="en-IN" sz="3200" b="1" dirty="0">
                <a:solidFill>
                  <a:srgbClr val="C00000"/>
                </a:solidFill>
              </a:rPr>
              <a:t>3e25ae</a:t>
            </a:r>
          </a:p>
        </p:txBody>
      </p:sp>
    </p:spTree>
    <p:extLst>
      <p:ext uri="{BB962C8B-B14F-4D97-AF65-F5344CB8AC3E}">
        <p14:creationId xmlns:p14="http://schemas.microsoft.com/office/powerpoint/2010/main" val="3352927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2" end="2"/>
                                            </p:txEl>
                                          </p:spTgt>
                                        </p:tgtEl>
                                        <p:attrNameLst>
                                          <p:attrName>style.visibility</p:attrName>
                                        </p:attrNameLst>
                                      </p:cBhvr>
                                      <p:to>
                                        <p:strVal val="visible"/>
                                      </p:to>
                                    </p:set>
                                    <p:animEffect transition="in" filter="fade">
                                      <p:cBhvr>
                                        <p:cTn id="14" dur="1000"/>
                                        <p:tgtEl>
                                          <p:spTgt spid="5">
                                            <p:txEl>
                                              <p:pRg st="2" end="2"/>
                                            </p:txEl>
                                          </p:spTgt>
                                        </p:tgtEl>
                                      </p:cBhvr>
                                    </p:animEffect>
                                    <p:anim calcmode="lin" valueType="num">
                                      <p:cBhvr>
                                        <p:cTn id="15"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1000"/>
                                        <p:tgtEl>
                                          <p:spTgt spid="4"/>
                                        </p:tgtEl>
                                      </p:cBhvr>
                                    </p:animEffect>
                                    <p:anim calcmode="lin" valueType="num">
                                      <p:cBhvr>
                                        <p:cTn id="27" dur="1000" fill="hold"/>
                                        <p:tgtEl>
                                          <p:spTgt spid="4"/>
                                        </p:tgtEl>
                                        <p:attrNameLst>
                                          <p:attrName>ppt_x</p:attrName>
                                        </p:attrNameLst>
                                      </p:cBhvr>
                                      <p:tavLst>
                                        <p:tav tm="0">
                                          <p:val>
                                            <p:strVal val="#ppt_x"/>
                                          </p:val>
                                        </p:tav>
                                        <p:tav tm="100000">
                                          <p:val>
                                            <p:strVal val="#ppt_x"/>
                                          </p:val>
                                        </p:tav>
                                      </p:tavLst>
                                    </p:anim>
                                    <p:anim calcmode="lin" valueType="num">
                                      <p:cBhvr>
                                        <p:cTn id="2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5">
                                            <p:txEl>
                                              <p:pRg st="4" end="4"/>
                                            </p:txEl>
                                          </p:spTgt>
                                        </p:tgtEl>
                                        <p:attrNameLst>
                                          <p:attrName>style.visibility</p:attrName>
                                        </p:attrNameLst>
                                      </p:cBhvr>
                                      <p:to>
                                        <p:strVal val="visible"/>
                                      </p:to>
                                    </p:set>
                                    <p:animEffect transition="in" filter="fade">
                                      <p:cBhvr>
                                        <p:cTn id="33" dur="1000"/>
                                        <p:tgtEl>
                                          <p:spTgt spid="5">
                                            <p:txEl>
                                              <p:pRg st="4" end="4"/>
                                            </p:txEl>
                                          </p:spTgt>
                                        </p:tgtEl>
                                      </p:cBhvr>
                                    </p:animEffect>
                                    <p:anim calcmode="lin" valueType="num">
                                      <p:cBhvr>
                                        <p:cTn id="34"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35"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1000"/>
                                        <p:tgtEl>
                                          <p:spTgt spid="7"/>
                                        </p:tgtEl>
                                      </p:cBhvr>
                                    </p:animEffect>
                                    <p:anim calcmode="lin" valueType="num">
                                      <p:cBhvr>
                                        <p:cTn id="41" dur="1000" fill="hold"/>
                                        <p:tgtEl>
                                          <p:spTgt spid="7"/>
                                        </p:tgtEl>
                                        <p:attrNameLst>
                                          <p:attrName>ppt_x</p:attrName>
                                        </p:attrNameLst>
                                      </p:cBhvr>
                                      <p:tavLst>
                                        <p:tav tm="0">
                                          <p:val>
                                            <p:strVal val="#ppt_x"/>
                                          </p:val>
                                        </p:tav>
                                        <p:tav tm="100000">
                                          <p:val>
                                            <p:strVal val="#ppt_x"/>
                                          </p:val>
                                        </p:tav>
                                      </p:tavLst>
                                    </p:anim>
                                    <p:anim calcmode="lin" valueType="num">
                                      <p:cBhvr>
                                        <p:cTn id="4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5">
                                            <p:txEl>
                                              <p:pRg st="5" end="5"/>
                                            </p:txEl>
                                          </p:spTgt>
                                        </p:tgtEl>
                                        <p:attrNameLst>
                                          <p:attrName>style.visibility</p:attrName>
                                        </p:attrNameLst>
                                      </p:cBhvr>
                                      <p:to>
                                        <p:strVal val="visible"/>
                                      </p:to>
                                    </p:set>
                                    <p:animEffect transition="in" filter="fade">
                                      <p:cBhvr>
                                        <p:cTn id="47" dur="1000"/>
                                        <p:tgtEl>
                                          <p:spTgt spid="5">
                                            <p:txEl>
                                              <p:pRg st="5" end="5"/>
                                            </p:txEl>
                                          </p:spTgt>
                                        </p:tgtEl>
                                      </p:cBhvr>
                                    </p:animEffect>
                                    <p:anim calcmode="lin" valueType="num">
                                      <p:cBhvr>
                                        <p:cTn id="48"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5">
                                            <p:txEl>
                                              <p:pRg st="6" end="6"/>
                                            </p:txEl>
                                          </p:spTgt>
                                        </p:tgtEl>
                                        <p:attrNameLst>
                                          <p:attrName>style.visibility</p:attrName>
                                        </p:attrNameLst>
                                      </p:cBhvr>
                                      <p:to>
                                        <p:strVal val="visible"/>
                                      </p:to>
                                    </p:set>
                                    <p:animEffect transition="in" filter="fade">
                                      <p:cBhvr>
                                        <p:cTn id="54" dur="1000"/>
                                        <p:tgtEl>
                                          <p:spTgt spid="5">
                                            <p:txEl>
                                              <p:pRg st="6" end="6"/>
                                            </p:txEl>
                                          </p:spTgt>
                                        </p:tgtEl>
                                      </p:cBhvr>
                                    </p:animEffect>
                                    <p:anim calcmode="lin" valueType="num">
                                      <p:cBhvr>
                                        <p:cTn id="55"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fade">
                                      <p:cBhvr>
                                        <p:cTn id="61" dur="1000"/>
                                        <p:tgtEl>
                                          <p:spTgt spid="8"/>
                                        </p:tgtEl>
                                      </p:cBhvr>
                                    </p:animEffect>
                                    <p:anim calcmode="lin" valueType="num">
                                      <p:cBhvr>
                                        <p:cTn id="62" dur="1000" fill="hold"/>
                                        <p:tgtEl>
                                          <p:spTgt spid="8"/>
                                        </p:tgtEl>
                                        <p:attrNameLst>
                                          <p:attrName>ppt_x</p:attrName>
                                        </p:attrNameLst>
                                      </p:cBhvr>
                                      <p:tavLst>
                                        <p:tav tm="0">
                                          <p:val>
                                            <p:strVal val="#ppt_x"/>
                                          </p:val>
                                        </p:tav>
                                        <p:tav tm="100000">
                                          <p:val>
                                            <p:strVal val="#ppt_x"/>
                                          </p:val>
                                        </p:tav>
                                      </p:tavLst>
                                    </p:anim>
                                    <p:anim calcmode="lin" valueType="num">
                                      <p:cBhvr>
                                        <p:cTn id="63" dur="1000" fill="hold"/>
                                        <p:tgtEl>
                                          <p:spTgt spid="8"/>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fade">
                                      <p:cBhvr>
                                        <p:cTn id="66" dur="1000"/>
                                        <p:tgtEl>
                                          <p:spTgt spid="10"/>
                                        </p:tgtEl>
                                      </p:cBhvr>
                                    </p:animEffect>
                                    <p:anim calcmode="lin" valueType="num">
                                      <p:cBhvr>
                                        <p:cTn id="67" dur="1000" fill="hold"/>
                                        <p:tgtEl>
                                          <p:spTgt spid="10"/>
                                        </p:tgtEl>
                                        <p:attrNameLst>
                                          <p:attrName>ppt_x</p:attrName>
                                        </p:attrNameLst>
                                      </p:cBhvr>
                                      <p:tavLst>
                                        <p:tav tm="0">
                                          <p:val>
                                            <p:strVal val="#ppt_x"/>
                                          </p:val>
                                        </p:tav>
                                        <p:tav tm="100000">
                                          <p:val>
                                            <p:strVal val="#ppt_x"/>
                                          </p:val>
                                        </p:tav>
                                      </p:tavLst>
                                    </p:anim>
                                    <p:anim calcmode="lin" valueType="num">
                                      <p:cBhvr>
                                        <p:cTn id="6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grpId="0" nodeType="clickEffect">
                                  <p:stCondLst>
                                    <p:cond delay="0"/>
                                  </p:stCondLst>
                                  <p:childTnLst>
                                    <p:set>
                                      <p:cBhvr>
                                        <p:cTn id="72" dur="1" fill="hold">
                                          <p:stCondLst>
                                            <p:cond delay="0"/>
                                          </p:stCondLst>
                                        </p:cTn>
                                        <p:tgtEl>
                                          <p:spTgt spid="9"/>
                                        </p:tgtEl>
                                        <p:attrNameLst>
                                          <p:attrName>style.visibility</p:attrName>
                                        </p:attrNameLst>
                                      </p:cBhvr>
                                      <p:to>
                                        <p:strVal val="visible"/>
                                      </p:to>
                                    </p:set>
                                    <p:animEffect transition="in" filter="fade">
                                      <p:cBhvr>
                                        <p:cTn id="73" dur="1000"/>
                                        <p:tgtEl>
                                          <p:spTgt spid="9"/>
                                        </p:tgtEl>
                                      </p:cBhvr>
                                    </p:animEffect>
                                    <p:anim calcmode="lin" valueType="num">
                                      <p:cBhvr>
                                        <p:cTn id="74" dur="1000" fill="hold"/>
                                        <p:tgtEl>
                                          <p:spTgt spid="9"/>
                                        </p:tgtEl>
                                        <p:attrNameLst>
                                          <p:attrName>ppt_x</p:attrName>
                                        </p:attrNameLst>
                                      </p:cBhvr>
                                      <p:tavLst>
                                        <p:tav tm="0">
                                          <p:val>
                                            <p:strVal val="#ppt_x"/>
                                          </p:val>
                                        </p:tav>
                                        <p:tav tm="100000">
                                          <p:val>
                                            <p:strVal val="#ppt_x"/>
                                          </p:val>
                                        </p:tav>
                                      </p:tavLst>
                                    </p:anim>
                                    <p:anim calcmode="lin" valueType="num">
                                      <p:cBhvr>
                                        <p:cTn id="75" dur="1000" fill="hold"/>
                                        <p:tgtEl>
                                          <p:spTgt spid="9"/>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11"/>
                                        </p:tgtEl>
                                        <p:attrNameLst>
                                          <p:attrName>style.visibility</p:attrName>
                                        </p:attrNameLst>
                                      </p:cBhvr>
                                      <p:to>
                                        <p:strVal val="visible"/>
                                      </p:to>
                                    </p:set>
                                    <p:animEffect transition="in" filter="fade">
                                      <p:cBhvr>
                                        <p:cTn id="78" dur="1000"/>
                                        <p:tgtEl>
                                          <p:spTgt spid="11"/>
                                        </p:tgtEl>
                                      </p:cBhvr>
                                    </p:animEffect>
                                    <p:anim calcmode="lin" valueType="num">
                                      <p:cBhvr>
                                        <p:cTn id="79" dur="1000" fill="hold"/>
                                        <p:tgtEl>
                                          <p:spTgt spid="11"/>
                                        </p:tgtEl>
                                        <p:attrNameLst>
                                          <p:attrName>ppt_x</p:attrName>
                                        </p:attrNameLst>
                                      </p:cBhvr>
                                      <p:tavLst>
                                        <p:tav tm="0">
                                          <p:val>
                                            <p:strVal val="#ppt_x"/>
                                          </p:val>
                                        </p:tav>
                                        <p:tav tm="100000">
                                          <p:val>
                                            <p:strVal val="#ppt_x"/>
                                          </p:val>
                                        </p:tav>
                                      </p:tavLst>
                                    </p:anim>
                                    <p:anim calcmode="lin" valueType="num">
                                      <p:cBhvr>
                                        <p:cTn id="8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nodeType="clickEffect">
                                  <p:stCondLst>
                                    <p:cond delay="0"/>
                                  </p:stCondLst>
                                  <p:childTnLst>
                                    <p:set>
                                      <p:cBhvr>
                                        <p:cTn id="84" dur="1" fill="hold">
                                          <p:stCondLst>
                                            <p:cond delay="0"/>
                                          </p:stCondLst>
                                        </p:cTn>
                                        <p:tgtEl>
                                          <p:spTgt spid="5">
                                            <p:txEl>
                                              <p:pRg st="10" end="10"/>
                                            </p:txEl>
                                          </p:spTgt>
                                        </p:tgtEl>
                                        <p:attrNameLst>
                                          <p:attrName>style.visibility</p:attrName>
                                        </p:attrNameLst>
                                      </p:cBhvr>
                                      <p:to>
                                        <p:strVal val="visible"/>
                                      </p:to>
                                    </p:set>
                                    <p:animEffect transition="in" filter="fade">
                                      <p:cBhvr>
                                        <p:cTn id="85" dur="1000"/>
                                        <p:tgtEl>
                                          <p:spTgt spid="5">
                                            <p:txEl>
                                              <p:pRg st="10" end="10"/>
                                            </p:txEl>
                                          </p:spTgt>
                                        </p:tgtEl>
                                      </p:cBhvr>
                                    </p:animEffect>
                                    <p:anim calcmode="lin" valueType="num">
                                      <p:cBhvr>
                                        <p:cTn id="86" dur="1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87" dur="1000" fill="hold"/>
                                        <p:tgtEl>
                                          <p:spTgt spid="5">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42" presetClass="entr" presetSubtype="0" fill="hold" nodeType="clickEffect">
                                  <p:stCondLst>
                                    <p:cond delay="0"/>
                                  </p:stCondLst>
                                  <p:childTnLst>
                                    <p:set>
                                      <p:cBhvr>
                                        <p:cTn id="91" dur="1" fill="hold">
                                          <p:stCondLst>
                                            <p:cond delay="0"/>
                                          </p:stCondLst>
                                        </p:cTn>
                                        <p:tgtEl>
                                          <p:spTgt spid="12"/>
                                        </p:tgtEl>
                                        <p:attrNameLst>
                                          <p:attrName>style.visibility</p:attrName>
                                        </p:attrNameLst>
                                      </p:cBhvr>
                                      <p:to>
                                        <p:strVal val="visible"/>
                                      </p:to>
                                    </p:set>
                                    <p:animEffect transition="in" filter="fade">
                                      <p:cBhvr>
                                        <p:cTn id="92" dur="1000"/>
                                        <p:tgtEl>
                                          <p:spTgt spid="12"/>
                                        </p:tgtEl>
                                      </p:cBhvr>
                                    </p:animEffect>
                                    <p:anim calcmode="lin" valueType="num">
                                      <p:cBhvr>
                                        <p:cTn id="93" dur="1000" fill="hold"/>
                                        <p:tgtEl>
                                          <p:spTgt spid="12"/>
                                        </p:tgtEl>
                                        <p:attrNameLst>
                                          <p:attrName>ppt_x</p:attrName>
                                        </p:attrNameLst>
                                      </p:cBhvr>
                                      <p:tavLst>
                                        <p:tav tm="0">
                                          <p:val>
                                            <p:strVal val="#ppt_x"/>
                                          </p:val>
                                        </p:tav>
                                        <p:tav tm="100000">
                                          <p:val>
                                            <p:strVal val="#ppt_x"/>
                                          </p:val>
                                        </p:tav>
                                      </p:tavLst>
                                    </p:anim>
                                    <p:anim calcmode="lin" valueType="num">
                                      <p:cBhvr>
                                        <p:cTn id="9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42" presetClass="entr" presetSubtype="0" fill="hold" nodeType="clickEffect">
                                  <p:stCondLst>
                                    <p:cond delay="0"/>
                                  </p:stCondLst>
                                  <p:childTnLst>
                                    <p:set>
                                      <p:cBhvr>
                                        <p:cTn id="98" dur="1" fill="hold">
                                          <p:stCondLst>
                                            <p:cond delay="0"/>
                                          </p:stCondLst>
                                        </p:cTn>
                                        <p:tgtEl>
                                          <p:spTgt spid="5">
                                            <p:txEl>
                                              <p:pRg st="11" end="11"/>
                                            </p:txEl>
                                          </p:spTgt>
                                        </p:tgtEl>
                                        <p:attrNameLst>
                                          <p:attrName>style.visibility</p:attrName>
                                        </p:attrNameLst>
                                      </p:cBhvr>
                                      <p:to>
                                        <p:strVal val="visible"/>
                                      </p:to>
                                    </p:set>
                                    <p:animEffect transition="in" filter="fade">
                                      <p:cBhvr>
                                        <p:cTn id="99" dur="1000"/>
                                        <p:tgtEl>
                                          <p:spTgt spid="5">
                                            <p:txEl>
                                              <p:pRg st="11" end="11"/>
                                            </p:txEl>
                                          </p:spTgt>
                                        </p:tgtEl>
                                      </p:cBhvr>
                                    </p:animEffect>
                                    <p:anim calcmode="lin" valueType="num">
                                      <p:cBhvr>
                                        <p:cTn id="100" dur="1000" fill="hold"/>
                                        <p:tgtEl>
                                          <p:spTgt spid="5">
                                            <p:txEl>
                                              <p:pRg st="11" end="11"/>
                                            </p:txEl>
                                          </p:spTgt>
                                        </p:tgtEl>
                                        <p:attrNameLst>
                                          <p:attrName>ppt_x</p:attrName>
                                        </p:attrNameLst>
                                      </p:cBhvr>
                                      <p:tavLst>
                                        <p:tav tm="0">
                                          <p:val>
                                            <p:strVal val="#ppt_x"/>
                                          </p:val>
                                        </p:tav>
                                        <p:tav tm="100000">
                                          <p:val>
                                            <p:strVal val="#ppt_x"/>
                                          </p:val>
                                        </p:tav>
                                      </p:tavLst>
                                    </p:anim>
                                    <p:anim calcmode="lin" valueType="num">
                                      <p:cBhvr>
                                        <p:cTn id="101" dur="1000" fill="hold"/>
                                        <p:tgtEl>
                                          <p:spTgt spid="5">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42" presetClass="entr" presetSubtype="0" fill="hold" nodeType="clickEffect">
                                  <p:stCondLst>
                                    <p:cond delay="0"/>
                                  </p:stCondLst>
                                  <p:childTnLst>
                                    <p:set>
                                      <p:cBhvr>
                                        <p:cTn id="105" dur="1" fill="hold">
                                          <p:stCondLst>
                                            <p:cond delay="0"/>
                                          </p:stCondLst>
                                        </p:cTn>
                                        <p:tgtEl>
                                          <p:spTgt spid="5">
                                            <p:txEl>
                                              <p:pRg st="12" end="12"/>
                                            </p:txEl>
                                          </p:spTgt>
                                        </p:tgtEl>
                                        <p:attrNameLst>
                                          <p:attrName>style.visibility</p:attrName>
                                        </p:attrNameLst>
                                      </p:cBhvr>
                                      <p:to>
                                        <p:strVal val="visible"/>
                                      </p:to>
                                    </p:set>
                                    <p:animEffect transition="in" filter="fade">
                                      <p:cBhvr>
                                        <p:cTn id="106" dur="1000"/>
                                        <p:tgtEl>
                                          <p:spTgt spid="5">
                                            <p:txEl>
                                              <p:pRg st="12" end="12"/>
                                            </p:txEl>
                                          </p:spTgt>
                                        </p:tgtEl>
                                      </p:cBhvr>
                                    </p:animEffect>
                                    <p:anim calcmode="lin" valueType="num">
                                      <p:cBhvr>
                                        <p:cTn id="107" dur="1000" fill="hold"/>
                                        <p:tgtEl>
                                          <p:spTgt spid="5">
                                            <p:txEl>
                                              <p:pRg st="12" end="12"/>
                                            </p:txEl>
                                          </p:spTgt>
                                        </p:tgtEl>
                                        <p:attrNameLst>
                                          <p:attrName>ppt_x</p:attrName>
                                        </p:attrNameLst>
                                      </p:cBhvr>
                                      <p:tavLst>
                                        <p:tav tm="0">
                                          <p:val>
                                            <p:strVal val="#ppt_x"/>
                                          </p:val>
                                        </p:tav>
                                        <p:tav tm="100000">
                                          <p:val>
                                            <p:strVal val="#ppt_x"/>
                                          </p:val>
                                        </p:tav>
                                      </p:tavLst>
                                    </p:anim>
                                    <p:anim calcmode="lin" valueType="num">
                                      <p:cBhvr>
                                        <p:cTn id="108" dur="1000" fill="hold"/>
                                        <p:tgtEl>
                                          <p:spTgt spid="5">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109" fill="hold">
                      <p:stCondLst>
                        <p:cond delay="indefinite"/>
                      </p:stCondLst>
                      <p:childTnLst>
                        <p:par>
                          <p:cTn id="110" fill="hold">
                            <p:stCondLst>
                              <p:cond delay="0"/>
                            </p:stCondLst>
                            <p:childTnLst>
                              <p:par>
                                <p:cTn id="111" presetID="42" presetClass="entr" presetSubtype="0" fill="hold" grpId="0" nodeType="clickEffect">
                                  <p:stCondLst>
                                    <p:cond delay="0"/>
                                  </p:stCondLst>
                                  <p:childTnLst>
                                    <p:set>
                                      <p:cBhvr>
                                        <p:cTn id="112" dur="1" fill="hold">
                                          <p:stCondLst>
                                            <p:cond delay="0"/>
                                          </p:stCondLst>
                                        </p:cTn>
                                        <p:tgtEl>
                                          <p:spTgt spid="14"/>
                                        </p:tgtEl>
                                        <p:attrNameLst>
                                          <p:attrName>style.visibility</p:attrName>
                                        </p:attrNameLst>
                                      </p:cBhvr>
                                      <p:to>
                                        <p:strVal val="visible"/>
                                      </p:to>
                                    </p:set>
                                    <p:animEffect transition="in" filter="fade">
                                      <p:cBhvr>
                                        <p:cTn id="113" dur="1000"/>
                                        <p:tgtEl>
                                          <p:spTgt spid="14"/>
                                        </p:tgtEl>
                                      </p:cBhvr>
                                    </p:animEffect>
                                    <p:anim calcmode="lin" valueType="num">
                                      <p:cBhvr>
                                        <p:cTn id="114" dur="1000" fill="hold"/>
                                        <p:tgtEl>
                                          <p:spTgt spid="14"/>
                                        </p:tgtEl>
                                        <p:attrNameLst>
                                          <p:attrName>ppt_x</p:attrName>
                                        </p:attrNameLst>
                                      </p:cBhvr>
                                      <p:tavLst>
                                        <p:tav tm="0">
                                          <p:val>
                                            <p:strVal val="#ppt_x"/>
                                          </p:val>
                                        </p:tav>
                                        <p:tav tm="100000">
                                          <p:val>
                                            <p:strVal val="#ppt_x"/>
                                          </p:val>
                                        </p:tav>
                                      </p:tavLst>
                                    </p:anim>
                                    <p:anim calcmode="lin" valueType="num">
                                      <p:cBhvr>
                                        <p:cTn id="115" dur="1000" fill="hold"/>
                                        <p:tgtEl>
                                          <p:spTgt spid="14"/>
                                        </p:tgtEl>
                                        <p:attrNameLst>
                                          <p:attrName>ppt_y</p:attrName>
                                        </p:attrNameLst>
                                      </p:cBhvr>
                                      <p:tavLst>
                                        <p:tav tm="0">
                                          <p:val>
                                            <p:strVal val="#ppt_y+.1"/>
                                          </p:val>
                                        </p:tav>
                                        <p:tav tm="100000">
                                          <p:val>
                                            <p:strVal val="#ppt_y"/>
                                          </p:val>
                                        </p:tav>
                                      </p:tavLst>
                                    </p:anim>
                                  </p:childTnLst>
                                </p:cTn>
                              </p:par>
                              <p:par>
                                <p:cTn id="116" presetID="42" presetClass="entr" presetSubtype="0" fill="hold" grpId="0" nodeType="withEffect">
                                  <p:stCondLst>
                                    <p:cond delay="0"/>
                                  </p:stCondLst>
                                  <p:childTnLst>
                                    <p:set>
                                      <p:cBhvr>
                                        <p:cTn id="117" dur="1" fill="hold">
                                          <p:stCondLst>
                                            <p:cond delay="0"/>
                                          </p:stCondLst>
                                        </p:cTn>
                                        <p:tgtEl>
                                          <p:spTgt spid="15"/>
                                        </p:tgtEl>
                                        <p:attrNameLst>
                                          <p:attrName>style.visibility</p:attrName>
                                        </p:attrNameLst>
                                      </p:cBhvr>
                                      <p:to>
                                        <p:strVal val="visible"/>
                                      </p:to>
                                    </p:set>
                                    <p:animEffect transition="in" filter="fade">
                                      <p:cBhvr>
                                        <p:cTn id="118" dur="1000"/>
                                        <p:tgtEl>
                                          <p:spTgt spid="15"/>
                                        </p:tgtEl>
                                      </p:cBhvr>
                                    </p:animEffect>
                                    <p:anim calcmode="lin" valueType="num">
                                      <p:cBhvr>
                                        <p:cTn id="119" dur="1000" fill="hold"/>
                                        <p:tgtEl>
                                          <p:spTgt spid="15"/>
                                        </p:tgtEl>
                                        <p:attrNameLst>
                                          <p:attrName>ppt_x</p:attrName>
                                        </p:attrNameLst>
                                      </p:cBhvr>
                                      <p:tavLst>
                                        <p:tav tm="0">
                                          <p:val>
                                            <p:strVal val="#ppt_x"/>
                                          </p:val>
                                        </p:tav>
                                        <p:tav tm="100000">
                                          <p:val>
                                            <p:strVal val="#ppt_x"/>
                                          </p:val>
                                        </p:tav>
                                      </p:tavLst>
                                    </p:anim>
                                    <p:anim calcmode="lin" valueType="num">
                                      <p:cBhvr>
                                        <p:cTn id="120"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P spid="4" grpId="0"/>
      <p:bldP spid="8" grpId="0" animBg="1"/>
      <p:bldP spid="9" grpId="0" animBg="1"/>
      <p:bldP spid="10" grpId="0"/>
      <p:bldP spid="11" grpId="0"/>
      <p:bldP spid="14" grpId="0" animBg="1"/>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E5102E-456A-65E2-F989-E30D522145A2}"/>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E39F81FE-F8D0-89B0-0EBE-ECC03B766F9E}"/>
              </a:ext>
            </a:extLst>
          </p:cNvPr>
          <p:cNvSpPr/>
          <p:nvPr/>
        </p:nvSpPr>
        <p:spPr>
          <a:xfrm rot="5400000">
            <a:off x="-4058753" y="4094648"/>
            <a:ext cx="10287000"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35BC8E32-6DD6-BC94-99E5-997E58C982EB}"/>
              </a:ext>
            </a:extLst>
          </p:cNvPr>
          <p:cNvGrpSpPr/>
          <p:nvPr/>
        </p:nvGrpSpPr>
        <p:grpSpPr>
          <a:xfrm>
            <a:off x="4343400" y="266700"/>
            <a:ext cx="12954000" cy="1316039"/>
            <a:chOff x="8135915" y="3122709"/>
            <a:chExt cx="8545217" cy="2196041"/>
          </a:xfrm>
        </p:grpSpPr>
        <p:grpSp>
          <p:nvGrpSpPr>
            <p:cNvPr id="22" name="Group 3">
              <a:extLst>
                <a:ext uri="{FF2B5EF4-FFF2-40B4-BE49-F238E27FC236}">
                  <a16:creationId xmlns:a16="http://schemas.microsoft.com/office/drawing/2014/main" id="{A136E333-64FC-B1D0-0AD3-DA1414677D0F}"/>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5AF7CFCB-8285-DDD5-1F46-B02FBFDCE5C6}"/>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FFD2A999-9C70-423C-5FF9-09B576072338}"/>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EC152B26-1F84-7F0A-05D7-2AA4D83018CE}"/>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Literal Comparison</a:t>
              </a:r>
            </a:p>
          </p:txBody>
        </p:sp>
      </p:grpSp>
      <p:sp>
        <p:nvSpPr>
          <p:cNvPr id="3" name="TextBox 2">
            <a:extLst>
              <a:ext uri="{FF2B5EF4-FFF2-40B4-BE49-F238E27FC236}">
                <a16:creationId xmlns:a16="http://schemas.microsoft.com/office/drawing/2014/main" id="{B8C6D939-EEDE-D805-A2EF-B28CA336EE5A}"/>
              </a:ext>
            </a:extLst>
          </p:cNvPr>
          <p:cNvSpPr txBox="1"/>
          <p:nvPr/>
        </p:nvSpPr>
        <p:spPr>
          <a:xfrm>
            <a:off x="3200400" y="2340234"/>
            <a:ext cx="11658600" cy="7564571"/>
          </a:xfrm>
          <a:prstGeom prst="rect">
            <a:avLst/>
          </a:prstGeom>
          <a:noFill/>
        </p:spPr>
        <p:txBody>
          <a:bodyPr wrap="square">
            <a:spAutoFit/>
          </a:bodyPr>
          <a:lstStyle/>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1" i="0" u="sng"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What is the output ?</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endParaRPr>
          </a:p>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public class </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StringTest</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endParaRPr>
          </a:p>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public static void main(String[] </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args</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String s1="Hello";</a:t>
            </a:r>
          </a:p>
          <a:p>
            <a:pPr marL="4699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String s2="Hello";</a:t>
            </a:r>
          </a:p>
          <a:p>
            <a:pPr marL="4699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if(</a:t>
            </a:r>
            <a:r>
              <a:rPr kumimoji="0" lang="en-US" sz="3200" b="0" i="0" u="none" strike="noStrike" kern="0" cap="none" spc="0" normalizeH="0" baseline="0" noProof="0" dirty="0">
                <a:ln>
                  <a:noFill/>
                </a:ln>
                <a:solidFill>
                  <a:srgbClr val="FF0000"/>
                </a:solidFill>
                <a:effectLst/>
                <a:uLnTx/>
                <a:uFillTx/>
                <a:latin typeface="Garamond" panose="02020404030301010803" pitchFamily="18" charset="0"/>
                <a:ea typeface="Courier New"/>
                <a:cs typeface="Courier New"/>
                <a:sym typeface="Courier New"/>
              </a:rPr>
              <a:t>s1==s2</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9271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System.out.println</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("String objects referenced are same");</a:t>
            </a:r>
          </a:p>
          <a:p>
            <a:pPr marL="4699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else</a:t>
            </a:r>
          </a:p>
          <a:p>
            <a:pPr marL="9271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System.out.println</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("String objects referenced are not same");</a:t>
            </a:r>
          </a:p>
          <a:p>
            <a:pPr marL="244475"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cs typeface="Arial"/>
              <a:sym typeface="Arial"/>
            </a:endParaRPr>
          </a:p>
          <a:p>
            <a:pPr marL="12700" marR="0" lvl="0" indent="0" algn="l" defTabSz="914400" rtl="0" eaLnBrk="1" fontAlgn="auto" latinLnBrk="0" hangingPunct="1">
              <a:lnSpc>
                <a:spcPct val="100000"/>
              </a:lnSpc>
              <a:spcBef>
                <a:spcPts val="60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endParaRPr lang="en-IN" sz="3200" dirty="0">
              <a:latin typeface="Garamond" panose="02020404030301010803" pitchFamily="18" charset="0"/>
            </a:endParaRPr>
          </a:p>
        </p:txBody>
      </p:sp>
      <p:sp>
        <p:nvSpPr>
          <p:cNvPr id="4" name="TextBox 3">
            <a:extLst>
              <a:ext uri="{FF2B5EF4-FFF2-40B4-BE49-F238E27FC236}">
                <a16:creationId xmlns:a16="http://schemas.microsoft.com/office/drawing/2014/main" id="{28E03450-F49E-7D97-45BA-8908D778F893}"/>
              </a:ext>
            </a:extLst>
          </p:cNvPr>
          <p:cNvSpPr txBox="1"/>
          <p:nvPr/>
        </p:nvSpPr>
        <p:spPr>
          <a:xfrm>
            <a:off x="11734800" y="4381500"/>
            <a:ext cx="4495800" cy="1077218"/>
          </a:xfrm>
          <a:prstGeom prst="rect">
            <a:avLst/>
          </a:prstGeom>
          <a:noFill/>
        </p:spPr>
        <p:txBody>
          <a:bodyPr wrap="square" rtlCol="0">
            <a:spAutoFit/>
          </a:bodyPr>
          <a:lstStyle/>
          <a:p>
            <a:r>
              <a:rPr kumimoji="0" lang="en-US" sz="3200" b="1" i="0" u="none" strike="noStrike" kern="0" cap="none" spc="0" normalizeH="0" baseline="0" noProof="0" dirty="0">
                <a:ln>
                  <a:noFill/>
                </a:ln>
                <a:solidFill>
                  <a:srgbClr val="C00000"/>
                </a:solidFill>
                <a:effectLst/>
                <a:uLnTx/>
                <a:uFillTx/>
                <a:latin typeface="Garamond" panose="02020404030301010803" pitchFamily="18" charset="0"/>
                <a:ea typeface="Courier New"/>
                <a:cs typeface="Courier New"/>
                <a:sym typeface="Courier New"/>
              </a:rPr>
              <a:t>String objects referenced are same</a:t>
            </a:r>
            <a:endParaRPr lang="en-IN" sz="3200" b="1" dirty="0">
              <a:solidFill>
                <a:srgbClr val="C00000"/>
              </a:solidFill>
            </a:endParaRPr>
          </a:p>
        </p:txBody>
      </p:sp>
    </p:spTree>
    <p:extLst>
      <p:ext uri="{BB962C8B-B14F-4D97-AF65-F5344CB8AC3E}">
        <p14:creationId xmlns:p14="http://schemas.microsoft.com/office/powerpoint/2010/main" val="546874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FD13CC-2E31-9158-43E2-26E9D746F034}"/>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C50E952F-5D9A-7996-82AE-176F670A3F00}"/>
              </a:ext>
            </a:extLst>
          </p:cNvPr>
          <p:cNvSpPr/>
          <p:nvPr/>
        </p:nvSpPr>
        <p:spPr>
          <a:xfrm rot="5400000">
            <a:off x="-4285148" y="4285147"/>
            <a:ext cx="10287001" cy="1716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67AA1157-F22E-124C-E6F4-32EE6B25E9BF}"/>
              </a:ext>
            </a:extLst>
          </p:cNvPr>
          <p:cNvGrpSpPr/>
          <p:nvPr/>
        </p:nvGrpSpPr>
        <p:grpSpPr>
          <a:xfrm>
            <a:off x="2590800" y="266700"/>
            <a:ext cx="14097000" cy="1316039"/>
            <a:chOff x="8135915" y="3122709"/>
            <a:chExt cx="8545217" cy="2196041"/>
          </a:xfrm>
        </p:grpSpPr>
        <p:grpSp>
          <p:nvGrpSpPr>
            <p:cNvPr id="22" name="Group 3">
              <a:extLst>
                <a:ext uri="{FF2B5EF4-FFF2-40B4-BE49-F238E27FC236}">
                  <a16:creationId xmlns:a16="http://schemas.microsoft.com/office/drawing/2014/main" id="{80906E0C-2F18-57D4-27FE-B53732F157EA}"/>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39035CB1-2448-52B1-E46F-4D12D6C44D8B}"/>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02758B74-C406-ADE6-5185-FC802EAA8A46}"/>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FB4CAFC2-06E8-ED39-DCAD-E9F7A4C32E60}"/>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created using new Keyword</a:t>
              </a:r>
            </a:p>
          </p:txBody>
        </p:sp>
      </p:grpSp>
      <p:sp>
        <p:nvSpPr>
          <p:cNvPr id="5" name="TextBox 4">
            <a:extLst>
              <a:ext uri="{FF2B5EF4-FFF2-40B4-BE49-F238E27FC236}">
                <a16:creationId xmlns:a16="http://schemas.microsoft.com/office/drawing/2014/main" id="{1FEB1629-B61D-A229-606D-0BA5EDCFF612}"/>
              </a:ext>
            </a:extLst>
          </p:cNvPr>
          <p:cNvSpPr txBox="1"/>
          <p:nvPr/>
        </p:nvSpPr>
        <p:spPr>
          <a:xfrm>
            <a:off x="2485132" y="1726376"/>
            <a:ext cx="14536242" cy="7848302"/>
          </a:xfrm>
          <a:prstGeom prst="rect">
            <a:avLst/>
          </a:prstGeom>
          <a:noFill/>
        </p:spPr>
        <p:txBody>
          <a:bodyPr wrap="square">
            <a:spAutoFit/>
          </a:bodyPr>
          <a:lstStyle/>
          <a:p>
            <a:pPr marL="571500" indent="-571500" algn="just">
              <a:buFont typeface="Wingdings" panose="05000000000000000000" pitchFamily="2" charset="2"/>
              <a:buChar char="Ø"/>
            </a:pPr>
            <a:endParaRPr lang="en-US" sz="3600" dirty="0">
              <a:latin typeface="Garamond" panose="02020404030301010803" pitchFamily="18" charset="0"/>
            </a:endParaRPr>
          </a:p>
          <a:p>
            <a:pPr marL="571500" indent="-571500" algn="just">
              <a:buFont typeface="Wingdings" panose="05000000000000000000" pitchFamily="2" charset="2"/>
              <a:buChar char="Ø"/>
            </a:pPr>
            <a:r>
              <a:rPr lang="en-US" sz="3600" dirty="0">
                <a:latin typeface="Garamond" panose="02020404030301010803" pitchFamily="18" charset="0"/>
              </a:rPr>
              <a:t>String str1= new String(“Hello”);</a:t>
            </a:r>
          </a:p>
          <a:p>
            <a:pPr marL="571500" indent="-571500" algn="just">
              <a:buFont typeface="Wingdings" panose="05000000000000000000" pitchFamily="2" charset="2"/>
              <a:buChar char="Ø"/>
            </a:pPr>
            <a:r>
              <a:rPr lang="en-US" sz="3600" dirty="0">
                <a:latin typeface="Garamond" panose="02020404030301010803" pitchFamily="18" charset="0"/>
              </a:rPr>
              <a:t>It creates a new string in the heap and return the reference</a:t>
            </a:r>
          </a:p>
          <a:p>
            <a:pPr algn="just"/>
            <a:endParaRPr lang="en-US" sz="3600" dirty="0">
              <a:latin typeface="Garamond" panose="02020404030301010803" pitchFamily="18" charset="0"/>
            </a:endParaRPr>
          </a:p>
          <a:p>
            <a:pPr marL="571500" indent="-571500" algn="just">
              <a:buFont typeface="Wingdings" panose="05000000000000000000" pitchFamily="2" charset="2"/>
              <a:buChar char="Ø"/>
            </a:pPr>
            <a:r>
              <a:rPr lang="en-US" sz="3600" dirty="0">
                <a:latin typeface="Garamond" panose="02020404030301010803" pitchFamily="18" charset="0"/>
              </a:rPr>
              <a:t>String str2=new String(“Hello”);</a:t>
            </a:r>
          </a:p>
          <a:p>
            <a:pPr marL="571500" indent="-571500" algn="just">
              <a:buFont typeface="Wingdings" panose="05000000000000000000" pitchFamily="2" charset="2"/>
              <a:buChar char="Ø"/>
            </a:pPr>
            <a:r>
              <a:rPr lang="en-US" sz="3600" dirty="0">
                <a:latin typeface="Garamond" panose="02020404030301010803" pitchFamily="18" charset="0"/>
              </a:rPr>
              <a:t>It creates  the string in the heap and return</a:t>
            </a:r>
          </a:p>
          <a:p>
            <a:pPr algn="just"/>
            <a:r>
              <a:rPr lang="en-US" sz="3600" dirty="0">
                <a:latin typeface="Garamond" panose="02020404030301010803" pitchFamily="18" charset="0"/>
              </a:rPr>
              <a:t> the reference</a:t>
            </a:r>
          </a:p>
          <a:p>
            <a:pPr algn="just"/>
            <a:endParaRPr lang="en-US" sz="3600" dirty="0">
              <a:latin typeface="Garamond" panose="02020404030301010803" pitchFamily="18" charset="0"/>
            </a:endParaRPr>
          </a:p>
          <a:p>
            <a:pPr algn="just"/>
            <a:endParaRPr lang="en-US" sz="3600" dirty="0">
              <a:latin typeface="Garamond" panose="02020404030301010803" pitchFamily="18" charset="0"/>
            </a:endParaRPr>
          </a:p>
          <a:p>
            <a:pPr marL="571500" indent="-571500" algn="just">
              <a:buFont typeface="Wingdings" panose="05000000000000000000" pitchFamily="2" charset="2"/>
              <a:buChar char="Ø"/>
            </a:pPr>
            <a:r>
              <a:rPr lang="en-US" sz="3600" dirty="0">
                <a:latin typeface="Garamond" panose="02020404030301010803" pitchFamily="18" charset="0"/>
              </a:rPr>
              <a:t>Here in this scenario, though the strings</a:t>
            </a:r>
          </a:p>
          <a:p>
            <a:pPr algn="just"/>
            <a:r>
              <a:rPr lang="en-US" sz="3600" dirty="0">
                <a:latin typeface="Garamond" panose="02020404030301010803" pitchFamily="18" charset="0"/>
              </a:rPr>
              <a:t>are same, their reference are different, </a:t>
            </a:r>
          </a:p>
          <a:p>
            <a:pPr algn="just"/>
            <a:r>
              <a:rPr lang="en-US" sz="3600" dirty="0">
                <a:latin typeface="Garamond" panose="02020404030301010803" pitchFamily="18" charset="0"/>
              </a:rPr>
              <a:t>since they are created with the new keyword.</a:t>
            </a:r>
          </a:p>
          <a:p>
            <a:pPr algn="just"/>
            <a:endParaRPr lang="en-US" sz="3600" dirty="0">
              <a:latin typeface="Garamond" panose="02020404030301010803" pitchFamily="18" charset="0"/>
            </a:endParaRPr>
          </a:p>
          <a:p>
            <a:pPr marL="571500" indent="-571500" algn="just">
              <a:buFont typeface="Wingdings" panose="05000000000000000000" pitchFamily="2" charset="2"/>
              <a:buChar char="Ø"/>
            </a:pPr>
            <a:endParaRPr lang="en-US" sz="3600" dirty="0">
              <a:latin typeface="Garamond" panose="02020404030301010803" pitchFamily="18" charset="0"/>
            </a:endParaRPr>
          </a:p>
        </p:txBody>
      </p:sp>
      <p:sp>
        <p:nvSpPr>
          <p:cNvPr id="3" name="Rectangle: Rounded Corners 2">
            <a:extLst>
              <a:ext uri="{FF2B5EF4-FFF2-40B4-BE49-F238E27FC236}">
                <a16:creationId xmlns:a16="http://schemas.microsoft.com/office/drawing/2014/main" id="{E979AF11-7EF1-D369-C2DC-D7934B936F45}"/>
              </a:ext>
            </a:extLst>
          </p:cNvPr>
          <p:cNvSpPr/>
          <p:nvPr/>
        </p:nvSpPr>
        <p:spPr>
          <a:xfrm>
            <a:off x="10668000" y="5172506"/>
            <a:ext cx="5867400" cy="445770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dirty="0"/>
          </a:p>
        </p:txBody>
      </p:sp>
      <p:sp>
        <p:nvSpPr>
          <p:cNvPr id="4" name="TextBox 3">
            <a:extLst>
              <a:ext uri="{FF2B5EF4-FFF2-40B4-BE49-F238E27FC236}">
                <a16:creationId xmlns:a16="http://schemas.microsoft.com/office/drawing/2014/main" id="{C0F9EEBA-920B-4041-4CD9-1CA92FBABCBA}"/>
              </a:ext>
            </a:extLst>
          </p:cNvPr>
          <p:cNvSpPr txBox="1"/>
          <p:nvPr/>
        </p:nvSpPr>
        <p:spPr>
          <a:xfrm>
            <a:off x="12192000" y="4581702"/>
            <a:ext cx="3200400" cy="646331"/>
          </a:xfrm>
          <a:prstGeom prst="rect">
            <a:avLst/>
          </a:prstGeom>
          <a:noFill/>
        </p:spPr>
        <p:txBody>
          <a:bodyPr wrap="square" rtlCol="0">
            <a:spAutoFit/>
          </a:bodyPr>
          <a:lstStyle/>
          <a:p>
            <a:r>
              <a:rPr lang="en-IN" sz="3600" b="1" dirty="0">
                <a:latin typeface="Garamond" panose="02020404030301010803" pitchFamily="18" charset="0"/>
              </a:rPr>
              <a:t>Memory Heap</a:t>
            </a:r>
          </a:p>
        </p:txBody>
      </p:sp>
      <p:sp>
        <p:nvSpPr>
          <p:cNvPr id="8" name="TextBox 7">
            <a:extLst>
              <a:ext uri="{FF2B5EF4-FFF2-40B4-BE49-F238E27FC236}">
                <a16:creationId xmlns:a16="http://schemas.microsoft.com/office/drawing/2014/main" id="{10DB0B2D-8231-E883-A15F-EB32FF9D1A24}"/>
              </a:ext>
            </a:extLst>
          </p:cNvPr>
          <p:cNvSpPr txBox="1"/>
          <p:nvPr/>
        </p:nvSpPr>
        <p:spPr>
          <a:xfrm>
            <a:off x="11232379" y="5477187"/>
            <a:ext cx="1447800" cy="646331"/>
          </a:xfrm>
          <a:prstGeom prst="rect">
            <a:avLst/>
          </a:prstGeom>
          <a:solidFill>
            <a:schemeClr val="accent5">
              <a:lumMod val="60000"/>
              <a:lumOff val="40000"/>
            </a:schemeClr>
          </a:solidFill>
        </p:spPr>
        <p:txBody>
          <a:bodyPr wrap="square" rtlCol="0">
            <a:spAutoFit/>
          </a:bodyPr>
          <a:lstStyle/>
          <a:p>
            <a:r>
              <a:rPr lang="en-IN" sz="3600" b="1" dirty="0">
                <a:latin typeface="Garamond" panose="02020404030301010803" pitchFamily="18" charset="0"/>
              </a:rPr>
              <a:t>Hello</a:t>
            </a:r>
          </a:p>
        </p:txBody>
      </p:sp>
      <p:sp>
        <p:nvSpPr>
          <p:cNvPr id="9" name="Rectangle 8">
            <a:extLst>
              <a:ext uri="{FF2B5EF4-FFF2-40B4-BE49-F238E27FC236}">
                <a16:creationId xmlns:a16="http://schemas.microsoft.com/office/drawing/2014/main" id="{5DDA997B-1163-2D80-BE2F-9F5AEAC8429B}"/>
              </a:ext>
            </a:extLst>
          </p:cNvPr>
          <p:cNvSpPr/>
          <p:nvPr/>
        </p:nvSpPr>
        <p:spPr>
          <a:xfrm>
            <a:off x="13672203" y="2696126"/>
            <a:ext cx="1066800" cy="838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3600" b="1" dirty="0">
                <a:solidFill>
                  <a:schemeClr val="tx1"/>
                </a:solidFill>
                <a:latin typeface="Garamond" panose="02020404030301010803" pitchFamily="18" charset="0"/>
              </a:rPr>
              <a:t>str1</a:t>
            </a:r>
          </a:p>
        </p:txBody>
      </p:sp>
      <p:sp>
        <p:nvSpPr>
          <p:cNvPr id="10" name="TextBox 9">
            <a:extLst>
              <a:ext uri="{FF2B5EF4-FFF2-40B4-BE49-F238E27FC236}">
                <a16:creationId xmlns:a16="http://schemas.microsoft.com/office/drawing/2014/main" id="{D5160E4E-98AA-EA78-9B2B-3F5259DAF019}"/>
              </a:ext>
            </a:extLst>
          </p:cNvPr>
          <p:cNvSpPr txBox="1"/>
          <p:nvPr/>
        </p:nvSpPr>
        <p:spPr>
          <a:xfrm>
            <a:off x="12915900" y="5559591"/>
            <a:ext cx="1752600" cy="584775"/>
          </a:xfrm>
          <a:prstGeom prst="rect">
            <a:avLst/>
          </a:prstGeom>
          <a:noFill/>
        </p:spPr>
        <p:txBody>
          <a:bodyPr wrap="square" rtlCol="0">
            <a:spAutoFit/>
          </a:bodyPr>
          <a:lstStyle/>
          <a:p>
            <a:r>
              <a:rPr lang="en-IN" sz="3200" b="1" dirty="0">
                <a:solidFill>
                  <a:srgbClr val="C00000"/>
                </a:solidFill>
              </a:rPr>
              <a:t>3e25ae</a:t>
            </a:r>
          </a:p>
        </p:txBody>
      </p:sp>
      <p:sp>
        <p:nvSpPr>
          <p:cNvPr id="11" name="TextBox 10">
            <a:extLst>
              <a:ext uri="{FF2B5EF4-FFF2-40B4-BE49-F238E27FC236}">
                <a16:creationId xmlns:a16="http://schemas.microsoft.com/office/drawing/2014/main" id="{C63D48BE-CEFE-DBA7-F231-52CF974377F2}"/>
              </a:ext>
            </a:extLst>
          </p:cNvPr>
          <p:cNvSpPr txBox="1"/>
          <p:nvPr/>
        </p:nvSpPr>
        <p:spPr>
          <a:xfrm>
            <a:off x="14782800" y="2822839"/>
            <a:ext cx="1752600" cy="584775"/>
          </a:xfrm>
          <a:prstGeom prst="rect">
            <a:avLst/>
          </a:prstGeom>
          <a:noFill/>
        </p:spPr>
        <p:txBody>
          <a:bodyPr wrap="square" rtlCol="0">
            <a:spAutoFit/>
          </a:bodyPr>
          <a:lstStyle/>
          <a:p>
            <a:r>
              <a:rPr lang="en-IN" sz="3200" b="1" dirty="0">
                <a:solidFill>
                  <a:srgbClr val="C00000"/>
                </a:solidFill>
              </a:rPr>
              <a:t>3e25ae</a:t>
            </a:r>
          </a:p>
        </p:txBody>
      </p:sp>
      <p:sp>
        <p:nvSpPr>
          <p:cNvPr id="14" name="Rectangle 13">
            <a:extLst>
              <a:ext uri="{FF2B5EF4-FFF2-40B4-BE49-F238E27FC236}">
                <a16:creationId xmlns:a16="http://schemas.microsoft.com/office/drawing/2014/main" id="{07467F29-6144-279A-5486-42E7EAAF9051}"/>
              </a:ext>
            </a:extLst>
          </p:cNvPr>
          <p:cNvSpPr/>
          <p:nvPr/>
        </p:nvSpPr>
        <p:spPr>
          <a:xfrm>
            <a:off x="5414516" y="5285318"/>
            <a:ext cx="1066800" cy="838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3600" b="1" dirty="0">
                <a:solidFill>
                  <a:schemeClr val="tx1"/>
                </a:solidFill>
                <a:latin typeface="Garamond" panose="02020404030301010803" pitchFamily="18" charset="0"/>
              </a:rPr>
              <a:t>str2</a:t>
            </a:r>
          </a:p>
        </p:txBody>
      </p:sp>
      <p:sp>
        <p:nvSpPr>
          <p:cNvPr id="15" name="TextBox 14">
            <a:extLst>
              <a:ext uri="{FF2B5EF4-FFF2-40B4-BE49-F238E27FC236}">
                <a16:creationId xmlns:a16="http://schemas.microsoft.com/office/drawing/2014/main" id="{0CD9BC52-C31F-CBDF-3B53-F0F72F37D484}"/>
              </a:ext>
            </a:extLst>
          </p:cNvPr>
          <p:cNvSpPr txBox="1"/>
          <p:nvPr/>
        </p:nvSpPr>
        <p:spPr>
          <a:xfrm>
            <a:off x="6583466" y="5451512"/>
            <a:ext cx="1752600" cy="584775"/>
          </a:xfrm>
          <a:prstGeom prst="rect">
            <a:avLst/>
          </a:prstGeom>
          <a:noFill/>
        </p:spPr>
        <p:txBody>
          <a:bodyPr wrap="square" rtlCol="0">
            <a:spAutoFit/>
          </a:bodyPr>
          <a:lstStyle/>
          <a:p>
            <a:r>
              <a:rPr lang="en-IN" sz="3200" b="1" dirty="0">
                <a:solidFill>
                  <a:srgbClr val="C00000"/>
                </a:solidFill>
              </a:rPr>
              <a:t>3e25ad</a:t>
            </a:r>
          </a:p>
        </p:txBody>
      </p:sp>
      <p:sp>
        <p:nvSpPr>
          <p:cNvPr id="16" name="TextBox 15">
            <a:extLst>
              <a:ext uri="{FF2B5EF4-FFF2-40B4-BE49-F238E27FC236}">
                <a16:creationId xmlns:a16="http://schemas.microsoft.com/office/drawing/2014/main" id="{4C8F320D-BD2B-F2CC-29D4-03EA9678286B}"/>
              </a:ext>
            </a:extLst>
          </p:cNvPr>
          <p:cNvSpPr txBox="1"/>
          <p:nvPr/>
        </p:nvSpPr>
        <p:spPr>
          <a:xfrm>
            <a:off x="11239500" y="6617648"/>
            <a:ext cx="1447800" cy="646331"/>
          </a:xfrm>
          <a:prstGeom prst="rect">
            <a:avLst/>
          </a:prstGeom>
          <a:solidFill>
            <a:schemeClr val="accent5">
              <a:lumMod val="60000"/>
              <a:lumOff val="40000"/>
            </a:schemeClr>
          </a:solidFill>
        </p:spPr>
        <p:txBody>
          <a:bodyPr wrap="square" rtlCol="0">
            <a:spAutoFit/>
          </a:bodyPr>
          <a:lstStyle/>
          <a:p>
            <a:r>
              <a:rPr lang="en-IN" sz="3600" b="1" dirty="0">
                <a:latin typeface="Garamond" panose="02020404030301010803" pitchFamily="18" charset="0"/>
              </a:rPr>
              <a:t>Hello</a:t>
            </a:r>
          </a:p>
        </p:txBody>
      </p:sp>
      <p:sp>
        <p:nvSpPr>
          <p:cNvPr id="17" name="TextBox 16">
            <a:extLst>
              <a:ext uri="{FF2B5EF4-FFF2-40B4-BE49-F238E27FC236}">
                <a16:creationId xmlns:a16="http://schemas.microsoft.com/office/drawing/2014/main" id="{F15DA548-0D5F-A1B1-1A46-A73FF8915594}"/>
              </a:ext>
            </a:extLst>
          </p:cNvPr>
          <p:cNvSpPr txBox="1"/>
          <p:nvPr/>
        </p:nvSpPr>
        <p:spPr>
          <a:xfrm>
            <a:off x="12915900" y="6498578"/>
            <a:ext cx="1752600" cy="584775"/>
          </a:xfrm>
          <a:prstGeom prst="rect">
            <a:avLst/>
          </a:prstGeom>
          <a:noFill/>
        </p:spPr>
        <p:txBody>
          <a:bodyPr wrap="square" rtlCol="0">
            <a:spAutoFit/>
          </a:bodyPr>
          <a:lstStyle/>
          <a:p>
            <a:r>
              <a:rPr lang="en-IN" sz="3200" b="1" dirty="0">
                <a:solidFill>
                  <a:srgbClr val="C00000"/>
                </a:solidFill>
              </a:rPr>
              <a:t>3e25ad</a:t>
            </a:r>
          </a:p>
        </p:txBody>
      </p:sp>
    </p:spTree>
    <p:extLst>
      <p:ext uri="{BB962C8B-B14F-4D97-AF65-F5344CB8AC3E}">
        <p14:creationId xmlns:p14="http://schemas.microsoft.com/office/powerpoint/2010/main" val="3098952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0"/>
                                        <p:tgtEl>
                                          <p:spTgt spid="5">
                                            <p:txEl>
                                              <p:pRg st="1" end="1"/>
                                            </p:txEl>
                                          </p:spTgt>
                                        </p:tgtEl>
                                      </p:cBhvr>
                                    </p:animEffect>
                                    <p:anim calcmode="lin" valueType="num">
                                      <p:cBhvr>
                                        <p:cTn id="8"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5">
                                            <p:txEl>
                                              <p:pRg st="2" end="2"/>
                                            </p:txEl>
                                          </p:spTgt>
                                        </p:tgtEl>
                                        <p:attrNameLst>
                                          <p:attrName>style.visibility</p:attrName>
                                        </p:attrNameLst>
                                      </p:cBhvr>
                                      <p:to>
                                        <p:strVal val="visible"/>
                                      </p:to>
                                    </p:set>
                                    <p:animEffect transition="in" filter="fade">
                                      <p:cBhvr>
                                        <p:cTn id="26" dur="1000"/>
                                        <p:tgtEl>
                                          <p:spTgt spid="5">
                                            <p:txEl>
                                              <p:pRg st="2" end="2"/>
                                            </p:txEl>
                                          </p:spTgt>
                                        </p:tgtEl>
                                      </p:cBhvr>
                                    </p:animEffect>
                                    <p:anim calcmode="lin" valueType="num">
                                      <p:cBhvr>
                                        <p:cTn id="27"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1000"/>
                                        <p:tgtEl>
                                          <p:spTgt spid="8"/>
                                        </p:tgtEl>
                                      </p:cBhvr>
                                    </p:animEffect>
                                    <p:anim calcmode="lin" valueType="num">
                                      <p:cBhvr>
                                        <p:cTn id="34" dur="1000" fill="hold"/>
                                        <p:tgtEl>
                                          <p:spTgt spid="8"/>
                                        </p:tgtEl>
                                        <p:attrNameLst>
                                          <p:attrName>ppt_x</p:attrName>
                                        </p:attrNameLst>
                                      </p:cBhvr>
                                      <p:tavLst>
                                        <p:tav tm="0">
                                          <p:val>
                                            <p:strVal val="#ppt_x"/>
                                          </p:val>
                                        </p:tav>
                                        <p:tav tm="100000">
                                          <p:val>
                                            <p:strVal val="#ppt_x"/>
                                          </p:val>
                                        </p:tav>
                                      </p:tavLst>
                                    </p:anim>
                                    <p:anim calcmode="lin" valueType="num">
                                      <p:cBhvr>
                                        <p:cTn id="35" dur="1000" fill="hold"/>
                                        <p:tgtEl>
                                          <p:spTgt spid="8"/>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1000"/>
                                        <p:tgtEl>
                                          <p:spTgt spid="10"/>
                                        </p:tgtEl>
                                      </p:cBhvr>
                                    </p:animEffect>
                                    <p:anim calcmode="lin" valueType="num">
                                      <p:cBhvr>
                                        <p:cTn id="39" dur="1000" fill="hold"/>
                                        <p:tgtEl>
                                          <p:spTgt spid="10"/>
                                        </p:tgtEl>
                                        <p:attrNameLst>
                                          <p:attrName>ppt_x</p:attrName>
                                        </p:attrNameLst>
                                      </p:cBhvr>
                                      <p:tavLst>
                                        <p:tav tm="0">
                                          <p:val>
                                            <p:strVal val="#ppt_x"/>
                                          </p:val>
                                        </p:tav>
                                        <p:tav tm="100000">
                                          <p:val>
                                            <p:strVal val="#ppt_x"/>
                                          </p:val>
                                        </p:tav>
                                      </p:tavLst>
                                    </p:anim>
                                    <p:anim calcmode="lin" valueType="num">
                                      <p:cBhvr>
                                        <p:cTn id="4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fade">
                                      <p:cBhvr>
                                        <p:cTn id="45" dur="1000"/>
                                        <p:tgtEl>
                                          <p:spTgt spid="9"/>
                                        </p:tgtEl>
                                      </p:cBhvr>
                                    </p:animEffect>
                                    <p:anim calcmode="lin" valueType="num">
                                      <p:cBhvr>
                                        <p:cTn id="46" dur="1000" fill="hold"/>
                                        <p:tgtEl>
                                          <p:spTgt spid="9"/>
                                        </p:tgtEl>
                                        <p:attrNameLst>
                                          <p:attrName>ppt_x</p:attrName>
                                        </p:attrNameLst>
                                      </p:cBhvr>
                                      <p:tavLst>
                                        <p:tav tm="0">
                                          <p:val>
                                            <p:strVal val="#ppt_x"/>
                                          </p:val>
                                        </p:tav>
                                        <p:tav tm="100000">
                                          <p:val>
                                            <p:strVal val="#ppt_x"/>
                                          </p:val>
                                        </p:tav>
                                      </p:tavLst>
                                    </p:anim>
                                    <p:anim calcmode="lin" valueType="num">
                                      <p:cBhvr>
                                        <p:cTn id="47" dur="1000" fill="hold"/>
                                        <p:tgtEl>
                                          <p:spTgt spid="9"/>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1000"/>
                                        <p:tgtEl>
                                          <p:spTgt spid="11"/>
                                        </p:tgtEl>
                                      </p:cBhvr>
                                    </p:animEffect>
                                    <p:anim calcmode="lin" valueType="num">
                                      <p:cBhvr>
                                        <p:cTn id="51" dur="1000" fill="hold"/>
                                        <p:tgtEl>
                                          <p:spTgt spid="11"/>
                                        </p:tgtEl>
                                        <p:attrNameLst>
                                          <p:attrName>ppt_x</p:attrName>
                                        </p:attrNameLst>
                                      </p:cBhvr>
                                      <p:tavLst>
                                        <p:tav tm="0">
                                          <p:val>
                                            <p:strVal val="#ppt_x"/>
                                          </p:val>
                                        </p:tav>
                                        <p:tav tm="100000">
                                          <p:val>
                                            <p:strVal val="#ppt_x"/>
                                          </p:val>
                                        </p:tav>
                                      </p:tavLst>
                                    </p:anim>
                                    <p:anim calcmode="lin" valueType="num">
                                      <p:cBhvr>
                                        <p:cTn id="52"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5">
                                            <p:txEl>
                                              <p:pRg st="4" end="4"/>
                                            </p:txEl>
                                          </p:spTgt>
                                        </p:tgtEl>
                                        <p:attrNameLst>
                                          <p:attrName>style.visibility</p:attrName>
                                        </p:attrNameLst>
                                      </p:cBhvr>
                                      <p:to>
                                        <p:strVal val="visible"/>
                                      </p:to>
                                    </p:set>
                                    <p:animEffect transition="in" filter="fade">
                                      <p:cBhvr>
                                        <p:cTn id="57" dur="1000"/>
                                        <p:tgtEl>
                                          <p:spTgt spid="5">
                                            <p:txEl>
                                              <p:pRg st="4" end="4"/>
                                            </p:txEl>
                                          </p:spTgt>
                                        </p:tgtEl>
                                      </p:cBhvr>
                                    </p:animEffect>
                                    <p:anim calcmode="lin" valueType="num">
                                      <p:cBhvr>
                                        <p:cTn id="58"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59"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nodeType="clickEffect">
                                  <p:stCondLst>
                                    <p:cond delay="0"/>
                                  </p:stCondLst>
                                  <p:childTnLst>
                                    <p:set>
                                      <p:cBhvr>
                                        <p:cTn id="63" dur="1" fill="hold">
                                          <p:stCondLst>
                                            <p:cond delay="0"/>
                                          </p:stCondLst>
                                        </p:cTn>
                                        <p:tgtEl>
                                          <p:spTgt spid="5">
                                            <p:txEl>
                                              <p:pRg st="5" end="5"/>
                                            </p:txEl>
                                          </p:spTgt>
                                        </p:tgtEl>
                                        <p:attrNameLst>
                                          <p:attrName>style.visibility</p:attrName>
                                        </p:attrNameLst>
                                      </p:cBhvr>
                                      <p:to>
                                        <p:strVal val="visible"/>
                                      </p:to>
                                    </p:set>
                                    <p:animEffect transition="in" filter="fade">
                                      <p:cBhvr>
                                        <p:cTn id="64" dur="1000"/>
                                        <p:tgtEl>
                                          <p:spTgt spid="5">
                                            <p:txEl>
                                              <p:pRg st="5" end="5"/>
                                            </p:txEl>
                                          </p:spTgt>
                                        </p:tgtEl>
                                      </p:cBhvr>
                                    </p:animEffect>
                                    <p:anim calcmode="lin" valueType="num">
                                      <p:cBhvr>
                                        <p:cTn id="65"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66"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5">
                                            <p:txEl>
                                              <p:pRg st="6" end="6"/>
                                            </p:txEl>
                                          </p:spTgt>
                                        </p:tgtEl>
                                        <p:attrNameLst>
                                          <p:attrName>style.visibility</p:attrName>
                                        </p:attrNameLst>
                                      </p:cBhvr>
                                      <p:to>
                                        <p:strVal val="visible"/>
                                      </p:to>
                                    </p:set>
                                    <p:animEffect transition="in" filter="fade">
                                      <p:cBhvr>
                                        <p:cTn id="71" dur="1000"/>
                                        <p:tgtEl>
                                          <p:spTgt spid="5">
                                            <p:txEl>
                                              <p:pRg st="6" end="6"/>
                                            </p:txEl>
                                          </p:spTgt>
                                        </p:tgtEl>
                                      </p:cBhvr>
                                    </p:animEffect>
                                    <p:anim calcmode="lin" valueType="num">
                                      <p:cBhvr>
                                        <p:cTn id="72"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73"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42" presetClass="entr" presetSubtype="0" fill="hold" nodeType="clickEffect">
                                  <p:stCondLst>
                                    <p:cond delay="0"/>
                                  </p:stCondLst>
                                  <p:childTnLst>
                                    <p:set>
                                      <p:cBhvr>
                                        <p:cTn id="77" dur="1" fill="hold">
                                          <p:stCondLst>
                                            <p:cond delay="0"/>
                                          </p:stCondLst>
                                        </p:cTn>
                                        <p:tgtEl>
                                          <p:spTgt spid="5">
                                            <p:txEl>
                                              <p:pRg st="9" end="9"/>
                                            </p:txEl>
                                          </p:spTgt>
                                        </p:tgtEl>
                                        <p:attrNameLst>
                                          <p:attrName>style.visibility</p:attrName>
                                        </p:attrNameLst>
                                      </p:cBhvr>
                                      <p:to>
                                        <p:strVal val="visible"/>
                                      </p:to>
                                    </p:set>
                                    <p:animEffect transition="in" filter="fade">
                                      <p:cBhvr>
                                        <p:cTn id="78" dur="1000"/>
                                        <p:tgtEl>
                                          <p:spTgt spid="5">
                                            <p:txEl>
                                              <p:pRg st="9" end="9"/>
                                            </p:txEl>
                                          </p:spTgt>
                                        </p:tgtEl>
                                      </p:cBhvr>
                                    </p:animEffect>
                                    <p:anim calcmode="lin" valueType="num">
                                      <p:cBhvr>
                                        <p:cTn id="79" dur="1000" fill="hold"/>
                                        <p:tgtEl>
                                          <p:spTgt spid="5">
                                            <p:txEl>
                                              <p:pRg st="9" end="9"/>
                                            </p:txEl>
                                          </p:spTgt>
                                        </p:tgtEl>
                                        <p:attrNameLst>
                                          <p:attrName>ppt_x</p:attrName>
                                        </p:attrNameLst>
                                      </p:cBhvr>
                                      <p:tavLst>
                                        <p:tav tm="0">
                                          <p:val>
                                            <p:strVal val="#ppt_x"/>
                                          </p:val>
                                        </p:tav>
                                        <p:tav tm="100000">
                                          <p:val>
                                            <p:strVal val="#ppt_x"/>
                                          </p:val>
                                        </p:tav>
                                      </p:tavLst>
                                    </p:anim>
                                    <p:anim calcmode="lin" valueType="num">
                                      <p:cBhvr>
                                        <p:cTn id="80" dur="1000" fill="hold"/>
                                        <p:tgtEl>
                                          <p:spTgt spid="5">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nodeType="clickEffect">
                                  <p:stCondLst>
                                    <p:cond delay="0"/>
                                  </p:stCondLst>
                                  <p:childTnLst>
                                    <p:set>
                                      <p:cBhvr>
                                        <p:cTn id="84" dur="1" fill="hold">
                                          <p:stCondLst>
                                            <p:cond delay="0"/>
                                          </p:stCondLst>
                                        </p:cTn>
                                        <p:tgtEl>
                                          <p:spTgt spid="5">
                                            <p:txEl>
                                              <p:pRg st="10" end="10"/>
                                            </p:txEl>
                                          </p:spTgt>
                                        </p:tgtEl>
                                        <p:attrNameLst>
                                          <p:attrName>style.visibility</p:attrName>
                                        </p:attrNameLst>
                                      </p:cBhvr>
                                      <p:to>
                                        <p:strVal val="visible"/>
                                      </p:to>
                                    </p:set>
                                    <p:animEffect transition="in" filter="fade">
                                      <p:cBhvr>
                                        <p:cTn id="85" dur="1000"/>
                                        <p:tgtEl>
                                          <p:spTgt spid="5">
                                            <p:txEl>
                                              <p:pRg st="10" end="10"/>
                                            </p:txEl>
                                          </p:spTgt>
                                        </p:tgtEl>
                                      </p:cBhvr>
                                    </p:animEffect>
                                    <p:anim calcmode="lin" valueType="num">
                                      <p:cBhvr>
                                        <p:cTn id="86" dur="1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87" dur="1000" fill="hold"/>
                                        <p:tgtEl>
                                          <p:spTgt spid="5">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42" presetClass="entr" presetSubtype="0" fill="hold" nodeType="clickEffect">
                                  <p:stCondLst>
                                    <p:cond delay="0"/>
                                  </p:stCondLst>
                                  <p:childTnLst>
                                    <p:set>
                                      <p:cBhvr>
                                        <p:cTn id="91" dur="1" fill="hold">
                                          <p:stCondLst>
                                            <p:cond delay="0"/>
                                          </p:stCondLst>
                                        </p:cTn>
                                        <p:tgtEl>
                                          <p:spTgt spid="5">
                                            <p:txEl>
                                              <p:pRg st="11" end="11"/>
                                            </p:txEl>
                                          </p:spTgt>
                                        </p:tgtEl>
                                        <p:attrNameLst>
                                          <p:attrName>style.visibility</p:attrName>
                                        </p:attrNameLst>
                                      </p:cBhvr>
                                      <p:to>
                                        <p:strVal val="visible"/>
                                      </p:to>
                                    </p:set>
                                    <p:animEffect transition="in" filter="fade">
                                      <p:cBhvr>
                                        <p:cTn id="92" dur="1000"/>
                                        <p:tgtEl>
                                          <p:spTgt spid="5">
                                            <p:txEl>
                                              <p:pRg st="11" end="11"/>
                                            </p:txEl>
                                          </p:spTgt>
                                        </p:tgtEl>
                                      </p:cBhvr>
                                    </p:animEffect>
                                    <p:anim calcmode="lin" valueType="num">
                                      <p:cBhvr>
                                        <p:cTn id="93" dur="1000" fill="hold"/>
                                        <p:tgtEl>
                                          <p:spTgt spid="5">
                                            <p:txEl>
                                              <p:pRg st="11" end="11"/>
                                            </p:txEl>
                                          </p:spTgt>
                                        </p:tgtEl>
                                        <p:attrNameLst>
                                          <p:attrName>ppt_x</p:attrName>
                                        </p:attrNameLst>
                                      </p:cBhvr>
                                      <p:tavLst>
                                        <p:tav tm="0">
                                          <p:val>
                                            <p:strVal val="#ppt_x"/>
                                          </p:val>
                                        </p:tav>
                                        <p:tav tm="100000">
                                          <p:val>
                                            <p:strVal val="#ppt_x"/>
                                          </p:val>
                                        </p:tav>
                                      </p:tavLst>
                                    </p:anim>
                                    <p:anim calcmode="lin" valueType="num">
                                      <p:cBhvr>
                                        <p:cTn id="94" dur="1000" fill="hold"/>
                                        <p:tgtEl>
                                          <p:spTgt spid="5">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42" presetClass="entr" presetSubtype="0" fill="hold" grpId="0" nodeType="clickEffect">
                                  <p:stCondLst>
                                    <p:cond delay="0"/>
                                  </p:stCondLst>
                                  <p:childTnLst>
                                    <p:set>
                                      <p:cBhvr>
                                        <p:cTn id="98" dur="1" fill="hold">
                                          <p:stCondLst>
                                            <p:cond delay="0"/>
                                          </p:stCondLst>
                                        </p:cTn>
                                        <p:tgtEl>
                                          <p:spTgt spid="16"/>
                                        </p:tgtEl>
                                        <p:attrNameLst>
                                          <p:attrName>style.visibility</p:attrName>
                                        </p:attrNameLst>
                                      </p:cBhvr>
                                      <p:to>
                                        <p:strVal val="visible"/>
                                      </p:to>
                                    </p:set>
                                    <p:animEffect transition="in" filter="fade">
                                      <p:cBhvr>
                                        <p:cTn id="99" dur="1000"/>
                                        <p:tgtEl>
                                          <p:spTgt spid="16"/>
                                        </p:tgtEl>
                                      </p:cBhvr>
                                    </p:animEffect>
                                    <p:anim calcmode="lin" valueType="num">
                                      <p:cBhvr>
                                        <p:cTn id="100" dur="1000" fill="hold"/>
                                        <p:tgtEl>
                                          <p:spTgt spid="16"/>
                                        </p:tgtEl>
                                        <p:attrNameLst>
                                          <p:attrName>ppt_x</p:attrName>
                                        </p:attrNameLst>
                                      </p:cBhvr>
                                      <p:tavLst>
                                        <p:tav tm="0">
                                          <p:val>
                                            <p:strVal val="#ppt_x"/>
                                          </p:val>
                                        </p:tav>
                                        <p:tav tm="100000">
                                          <p:val>
                                            <p:strVal val="#ppt_x"/>
                                          </p:val>
                                        </p:tav>
                                      </p:tavLst>
                                    </p:anim>
                                    <p:anim calcmode="lin" valueType="num">
                                      <p:cBhvr>
                                        <p:cTn id="101" dur="1000" fill="hold"/>
                                        <p:tgtEl>
                                          <p:spTgt spid="16"/>
                                        </p:tgtEl>
                                        <p:attrNameLst>
                                          <p:attrName>ppt_y</p:attrName>
                                        </p:attrNameLst>
                                      </p:cBhvr>
                                      <p:tavLst>
                                        <p:tav tm="0">
                                          <p:val>
                                            <p:strVal val="#ppt_y+.1"/>
                                          </p:val>
                                        </p:tav>
                                        <p:tav tm="100000">
                                          <p:val>
                                            <p:strVal val="#ppt_y"/>
                                          </p:val>
                                        </p:tav>
                                      </p:tavLst>
                                    </p:anim>
                                  </p:childTnLst>
                                </p:cTn>
                              </p:par>
                              <p:par>
                                <p:cTn id="102" presetID="42" presetClass="entr" presetSubtype="0" fill="hold" grpId="0" nodeType="withEffect">
                                  <p:stCondLst>
                                    <p:cond delay="0"/>
                                  </p:stCondLst>
                                  <p:childTnLst>
                                    <p:set>
                                      <p:cBhvr>
                                        <p:cTn id="103" dur="1" fill="hold">
                                          <p:stCondLst>
                                            <p:cond delay="0"/>
                                          </p:stCondLst>
                                        </p:cTn>
                                        <p:tgtEl>
                                          <p:spTgt spid="17"/>
                                        </p:tgtEl>
                                        <p:attrNameLst>
                                          <p:attrName>style.visibility</p:attrName>
                                        </p:attrNameLst>
                                      </p:cBhvr>
                                      <p:to>
                                        <p:strVal val="visible"/>
                                      </p:to>
                                    </p:set>
                                    <p:animEffect transition="in" filter="fade">
                                      <p:cBhvr>
                                        <p:cTn id="104" dur="1000"/>
                                        <p:tgtEl>
                                          <p:spTgt spid="17"/>
                                        </p:tgtEl>
                                      </p:cBhvr>
                                    </p:animEffect>
                                    <p:anim calcmode="lin" valueType="num">
                                      <p:cBhvr>
                                        <p:cTn id="105" dur="1000" fill="hold"/>
                                        <p:tgtEl>
                                          <p:spTgt spid="17"/>
                                        </p:tgtEl>
                                        <p:attrNameLst>
                                          <p:attrName>ppt_x</p:attrName>
                                        </p:attrNameLst>
                                      </p:cBhvr>
                                      <p:tavLst>
                                        <p:tav tm="0">
                                          <p:val>
                                            <p:strVal val="#ppt_x"/>
                                          </p:val>
                                        </p:tav>
                                        <p:tav tm="100000">
                                          <p:val>
                                            <p:strVal val="#ppt_x"/>
                                          </p:val>
                                        </p:tav>
                                      </p:tavLst>
                                    </p:anim>
                                    <p:anim calcmode="lin" valueType="num">
                                      <p:cBhvr>
                                        <p:cTn id="106"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ID="42" presetClass="entr" presetSubtype="0" fill="hold" grpId="0" nodeType="clickEffect">
                                  <p:stCondLst>
                                    <p:cond delay="0"/>
                                  </p:stCondLst>
                                  <p:childTnLst>
                                    <p:set>
                                      <p:cBhvr>
                                        <p:cTn id="110" dur="1" fill="hold">
                                          <p:stCondLst>
                                            <p:cond delay="0"/>
                                          </p:stCondLst>
                                        </p:cTn>
                                        <p:tgtEl>
                                          <p:spTgt spid="14"/>
                                        </p:tgtEl>
                                        <p:attrNameLst>
                                          <p:attrName>style.visibility</p:attrName>
                                        </p:attrNameLst>
                                      </p:cBhvr>
                                      <p:to>
                                        <p:strVal val="visible"/>
                                      </p:to>
                                    </p:set>
                                    <p:animEffect transition="in" filter="fade">
                                      <p:cBhvr>
                                        <p:cTn id="111" dur="1000"/>
                                        <p:tgtEl>
                                          <p:spTgt spid="14"/>
                                        </p:tgtEl>
                                      </p:cBhvr>
                                    </p:animEffect>
                                    <p:anim calcmode="lin" valueType="num">
                                      <p:cBhvr>
                                        <p:cTn id="112" dur="1000" fill="hold"/>
                                        <p:tgtEl>
                                          <p:spTgt spid="14"/>
                                        </p:tgtEl>
                                        <p:attrNameLst>
                                          <p:attrName>ppt_x</p:attrName>
                                        </p:attrNameLst>
                                      </p:cBhvr>
                                      <p:tavLst>
                                        <p:tav tm="0">
                                          <p:val>
                                            <p:strVal val="#ppt_x"/>
                                          </p:val>
                                        </p:tav>
                                        <p:tav tm="100000">
                                          <p:val>
                                            <p:strVal val="#ppt_x"/>
                                          </p:val>
                                        </p:tav>
                                      </p:tavLst>
                                    </p:anim>
                                    <p:anim calcmode="lin" valueType="num">
                                      <p:cBhvr>
                                        <p:cTn id="113" dur="1000" fill="hold"/>
                                        <p:tgtEl>
                                          <p:spTgt spid="14"/>
                                        </p:tgtEl>
                                        <p:attrNameLst>
                                          <p:attrName>ppt_y</p:attrName>
                                        </p:attrNameLst>
                                      </p:cBhvr>
                                      <p:tavLst>
                                        <p:tav tm="0">
                                          <p:val>
                                            <p:strVal val="#ppt_y+.1"/>
                                          </p:val>
                                        </p:tav>
                                        <p:tav tm="100000">
                                          <p:val>
                                            <p:strVal val="#ppt_y"/>
                                          </p:val>
                                        </p:tav>
                                      </p:tavLst>
                                    </p:anim>
                                  </p:childTnLst>
                                </p:cTn>
                              </p:par>
                              <p:par>
                                <p:cTn id="114" presetID="42" presetClass="entr" presetSubtype="0" fill="hold" grpId="0" nodeType="withEffect">
                                  <p:stCondLst>
                                    <p:cond delay="0"/>
                                  </p:stCondLst>
                                  <p:childTnLst>
                                    <p:set>
                                      <p:cBhvr>
                                        <p:cTn id="115" dur="1" fill="hold">
                                          <p:stCondLst>
                                            <p:cond delay="0"/>
                                          </p:stCondLst>
                                        </p:cTn>
                                        <p:tgtEl>
                                          <p:spTgt spid="15"/>
                                        </p:tgtEl>
                                        <p:attrNameLst>
                                          <p:attrName>style.visibility</p:attrName>
                                        </p:attrNameLst>
                                      </p:cBhvr>
                                      <p:to>
                                        <p:strVal val="visible"/>
                                      </p:to>
                                    </p:set>
                                    <p:animEffect transition="in" filter="fade">
                                      <p:cBhvr>
                                        <p:cTn id="116" dur="1000"/>
                                        <p:tgtEl>
                                          <p:spTgt spid="15"/>
                                        </p:tgtEl>
                                      </p:cBhvr>
                                    </p:animEffect>
                                    <p:anim calcmode="lin" valueType="num">
                                      <p:cBhvr>
                                        <p:cTn id="117" dur="1000" fill="hold"/>
                                        <p:tgtEl>
                                          <p:spTgt spid="15"/>
                                        </p:tgtEl>
                                        <p:attrNameLst>
                                          <p:attrName>ppt_x</p:attrName>
                                        </p:attrNameLst>
                                      </p:cBhvr>
                                      <p:tavLst>
                                        <p:tav tm="0">
                                          <p:val>
                                            <p:strVal val="#ppt_x"/>
                                          </p:val>
                                        </p:tav>
                                        <p:tav tm="100000">
                                          <p:val>
                                            <p:strVal val="#ppt_x"/>
                                          </p:val>
                                        </p:tav>
                                      </p:tavLst>
                                    </p:anim>
                                    <p:anim calcmode="lin" valueType="num">
                                      <p:cBhvr>
                                        <p:cTn id="118"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8" grpId="0" animBg="1"/>
      <p:bldP spid="9" grpId="0" animBg="1"/>
      <p:bldP spid="10" grpId="0"/>
      <p:bldP spid="11" grpId="0"/>
      <p:bldP spid="14" grpId="0" animBg="1"/>
      <p:bldP spid="15" grpId="0"/>
      <p:bldP spid="16" grpId="0" animBg="1"/>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3926DC-912B-B20C-72A5-66D26B0819E6}"/>
            </a:ext>
          </a:extLst>
        </p:cNvPr>
        <p:cNvGrpSpPr/>
        <p:nvPr/>
      </p:nvGrpSpPr>
      <p:grpSpPr>
        <a:xfrm>
          <a:off x="0" y="0"/>
          <a:ext cx="0" cy="0"/>
          <a:chOff x="0" y="0"/>
          <a:chExt cx="0" cy="0"/>
        </a:xfrm>
      </p:grpSpPr>
      <p:sp>
        <p:nvSpPr>
          <p:cNvPr id="20" name="Freeform 20">
            <a:extLst>
              <a:ext uri="{FF2B5EF4-FFF2-40B4-BE49-F238E27FC236}">
                <a16:creationId xmlns:a16="http://schemas.microsoft.com/office/drawing/2014/main" id="{BD5AC5FC-20BA-B905-8E58-6037DECAD5D8}"/>
              </a:ext>
            </a:extLst>
          </p:cNvPr>
          <p:cNvSpPr/>
          <p:nvPr/>
        </p:nvSpPr>
        <p:spPr>
          <a:xfrm rot="5400000">
            <a:off x="-4058753" y="4094648"/>
            <a:ext cx="10287000" cy="2097705"/>
          </a:xfrm>
          <a:custGeom>
            <a:avLst/>
            <a:gdLst/>
            <a:ahLst/>
            <a:cxnLst/>
            <a:rect l="l" t="t" r="r" b="b"/>
            <a:pathLst>
              <a:path w="6997649" h="6997649">
                <a:moveTo>
                  <a:pt x="0" y="0"/>
                </a:moveTo>
                <a:lnTo>
                  <a:pt x="6997650" y="0"/>
                </a:lnTo>
                <a:lnTo>
                  <a:pt x="6997650" y="6997649"/>
                </a:lnTo>
                <a:lnTo>
                  <a:pt x="0" y="69976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26" name="Group 25">
            <a:extLst>
              <a:ext uri="{FF2B5EF4-FFF2-40B4-BE49-F238E27FC236}">
                <a16:creationId xmlns:a16="http://schemas.microsoft.com/office/drawing/2014/main" id="{6B2F161F-9BAF-89FD-6E6F-ECA3534354C0}"/>
              </a:ext>
            </a:extLst>
          </p:cNvPr>
          <p:cNvGrpSpPr/>
          <p:nvPr/>
        </p:nvGrpSpPr>
        <p:grpSpPr>
          <a:xfrm>
            <a:off x="4343400" y="266700"/>
            <a:ext cx="12954000" cy="1316039"/>
            <a:chOff x="8135915" y="3122709"/>
            <a:chExt cx="8545217" cy="2196041"/>
          </a:xfrm>
        </p:grpSpPr>
        <p:grpSp>
          <p:nvGrpSpPr>
            <p:cNvPr id="22" name="Group 3">
              <a:extLst>
                <a:ext uri="{FF2B5EF4-FFF2-40B4-BE49-F238E27FC236}">
                  <a16:creationId xmlns:a16="http://schemas.microsoft.com/office/drawing/2014/main" id="{3F747E19-7843-0AD7-F9F9-4E3EE709A820}"/>
                </a:ext>
              </a:extLst>
            </p:cNvPr>
            <p:cNvGrpSpPr/>
            <p:nvPr/>
          </p:nvGrpSpPr>
          <p:grpSpPr>
            <a:xfrm>
              <a:off x="8437054" y="3122709"/>
              <a:ext cx="8244078" cy="2196041"/>
              <a:chOff x="0" y="0"/>
              <a:chExt cx="2171280" cy="578381"/>
            </a:xfrm>
          </p:grpSpPr>
          <p:sp>
            <p:nvSpPr>
              <p:cNvPr id="23" name="Freeform 4">
                <a:extLst>
                  <a:ext uri="{FF2B5EF4-FFF2-40B4-BE49-F238E27FC236}">
                    <a16:creationId xmlns:a16="http://schemas.microsoft.com/office/drawing/2014/main" id="{90FD187A-F863-5DD2-66BC-DC843771BC67}"/>
                  </a:ext>
                </a:extLst>
              </p:cNvPr>
              <p:cNvSpPr/>
              <p:nvPr/>
            </p:nvSpPr>
            <p:spPr>
              <a:xfrm>
                <a:off x="0" y="0"/>
                <a:ext cx="2171280" cy="578381"/>
              </a:xfrm>
              <a:custGeom>
                <a:avLst/>
                <a:gdLst/>
                <a:ahLst/>
                <a:cxnLst/>
                <a:rect l="l" t="t" r="r" b="b"/>
                <a:pathLst>
                  <a:path w="2171280" h="578381">
                    <a:moveTo>
                      <a:pt x="47894" y="0"/>
                    </a:moveTo>
                    <a:lnTo>
                      <a:pt x="2123386" y="0"/>
                    </a:lnTo>
                    <a:cubicBezTo>
                      <a:pt x="2136088" y="0"/>
                      <a:pt x="2148270" y="5046"/>
                      <a:pt x="2157252" y="14028"/>
                    </a:cubicBezTo>
                    <a:cubicBezTo>
                      <a:pt x="2166234" y="23009"/>
                      <a:pt x="2171280" y="35191"/>
                      <a:pt x="2171280" y="47894"/>
                    </a:cubicBezTo>
                    <a:lnTo>
                      <a:pt x="2171280" y="530488"/>
                    </a:lnTo>
                    <a:cubicBezTo>
                      <a:pt x="2171280" y="543190"/>
                      <a:pt x="2166234" y="555372"/>
                      <a:pt x="2157252" y="564353"/>
                    </a:cubicBezTo>
                    <a:cubicBezTo>
                      <a:pt x="2148270" y="573335"/>
                      <a:pt x="2136088" y="578381"/>
                      <a:pt x="2123386" y="578381"/>
                    </a:cubicBezTo>
                    <a:lnTo>
                      <a:pt x="47894" y="578381"/>
                    </a:lnTo>
                    <a:cubicBezTo>
                      <a:pt x="35191" y="578381"/>
                      <a:pt x="23009" y="573335"/>
                      <a:pt x="14028" y="564353"/>
                    </a:cubicBezTo>
                    <a:cubicBezTo>
                      <a:pt x="5046" y="555372"/>
                      <a:pt x="0" y="543190"/>
                      <a:pt x="0" y="530488"/>
                    </a:cubicBezTo>
                    <a:lnTo>
                      <a:pt x="0" y="47894"/>
                    </a:lnTo>
                    <a:cubicBezTo>
                      <a:pt x="0" y="35191"/>
                      <a:pt x="5046" y="23009"/>
                      <a:pt x="14028" y="14028"/>
                    </a:cubicBezTo>
                    <a:cubicBezTo>
                      <a:pt x="23009" y="5046"/>
                      <a:pt x="35191" y="0"/>
                      <a:pt x="47894" y="0"/>
                    </a:cubicBezTo>
                    <a:close/>
                  </a:path>
                </a:pathLst>
              </a:custGeom>
              <a:gradFill rotWithShape="1">
                <a:gsLst>
                  <a:gs pos="0">
                    <a:srgbClr val="C4D6FF">
                      <a:alpha val="100000"/>
                    </a:srgbClr>
                  </a:gs>
                  <a:gs pos="50000">
                    <a:srgbClr val="900F99">
                      <a:alpha val="100000"/>
                    </a:srgbClr>
                  </a:gs>
                  <a:gs pos="100000">
                    <a:srgbClr val="6F4AC8">
                      <a:alpha val="100000"/>
                    </a:srgbClr>
                  </a:gs>
                </a:gsLst>
                <a:lin ang="2700000"/>
              </a:gradFill>
            </p:spPr>
          </p:sp>
          <p:sp>
            <p:nvSpPr>
              <p:cNvPr id="24" name="TextBox 5">
                <a:extLst>
                  <a:ext uri="{FF2B5EF4-FFF2-40B4-BE49-F238E27FC236}">
                    <a16:creationId xmlns:a16="http://schemas.microsoft.com/office/drawing/2014/main" id="{79CB3122-2316-6FA0-2FC7-4A4440F7A938}"/>
                  </a:ext>
                </a:extLst>
              </p:cNvPr>
              <p:cNvSpPr txBox="1"/>
              <p:nvPr/>
            </p:nvSpPr>
            <p:spPr>
              <a:xfrm>
                <a:off x="0" y="-47625"/>
                <a:ext cx="2171280" cy="626006"/>
              </a:xfrm>
              <a:prstGeom prst="rect">
                <a:avLst/>
              </a:prstGeom>
            </p:spPr>
            <p:txBody>
              <a:bodyPr lIns="50800" tIns="50800" rIns="50800" bIns="50800" rtlCol="0" anchor="ctr"/>
              <a:lstStyle/>
              <a:p>
                <a:pPr algn="ctr">
                  <a:lnSpc>
                    <a:spcPts val="2659"/>
                  </a:lnSpc>
                </a:pPr>
                <a:endParaRPr/>
              </a:p>
            </p:txBody>
          </p:sp>
        </p:grpSp>
        <p:sp>
          <p:nvSpPr>
            <p:cNvPr id="25" name="TextBox 19">
              <a:extLst>
                <a:ext uri="{FF2B5EF4-FFF2-40B4-BE49-F238E27FC236}">
                  <a16:creationId xmlns:a16="http://schemas.microsoft.com/office/drawing/2014/main" id="{DA1637E5-E1BB-2B82-3AD2-A9FD34900C2B}"/>
                </a:ext>
              </a:extLst>
            </p:cNvPr>
            <p:cNvSpPr txBox="1"/>
            <p:nvPr/>
          </p:nvSpPr>
          <p:spPr>
            <a:xfrm>
              <a:off x="8135915" y="3368315"/>
              <a:ext cx="8244078" cy="1384523"/>
            </a:xfrm>
            <a:prstGeom prst="rect">
              <a:avLst/>
            </a:prstGeom>
          </p:spPr>
          <p:txBody>
            <a:bodyPr lIns="0" tIns="0" rIns="0" bIns="0" rtlCol="0" anchor="t">
              <a:spAutoFit/>
            </a:bodyPr>
            <a:lstStyle/>
            <a:p>
              <a:pPr algn="ctr">
                <a:lnSpc>
                  <a:spcPts val="6833"/>
                </a:lnSpc>
              </a:pPr>
              <a:r>
                <a:rPr lang="en-US" sz="4880" b="1" dirty="0">
                  <a:solidFill>
                    <a:srgbClr val="FFFFFF"/>
                  </a:solidFill>
                  <a:latin typeface="Garamond" panose="02020404030301010803" pitchFamily="18" charset="0"/>
                  <a:ea typeface="League Spartan"/>
                  <a:cs typeface="League Spartan"/>
                  <a:sym typeface="League Spartan"/>
                </a:rPr>
                <a:t>String -Comparison</a:t>
              </a:r>
            </a:p>
          </p:txBody>
        </p:sp>
      </p:grpSp>
      <p:sp>
        <p:nvSpPr>
          <p:cNvPr id="3" name="TextBox 2">
            <a:extLst>
              <a:ext uri="{FF2B5EF4-FFF2-40B4-BE49-F238E27FC236}">
                <a16:creationId xmlns:a16="http://schemas.microsoft.com/office/drawing/2014/main" id="{B2B31630-6AB3-FFA5-7301-DC530F5904C8}"/>
              </a:ext>
            </a:extLst>
          </p:cNvPr>
          <p:cNvSpPr txBox="1"/>
          <p:nvPr/>
        </p:nvSpPr>
        <p:spPr>
          <a:xfrm>
            <a:off x="3200400" y="2340234"/>
            <a:ext cx="11658600" cy="7664919"/>
          </a:xfrm>
          <a:prstGeom prst="rect">
            <a:avLst/>
          </a:prstGeom>
          <a:noFill/>
        </p:spPr>
        <p:txBody>
          <a:bodyPr wrap="square">
            <a:spAutoFit/>
          </a:bodyPr>
          <a:lstStyle/>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1" i="0" u="sng"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What is the output ?</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endParaRPr>
          </a:p>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public class </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StringTest</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endParaRPr>
          </a:p>
          <a:p>
            <a:pPr marL="1270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public static void main(String[] </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args</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String s1=new String (“Hello”);</a:t>
            </a:r>
          </a:p>
          <a:p>
            <a:pPr marL="469900" marR="3027680" lvl="0" indent="-226059" algn="l" defTabSz="914400" rtl="0" eaLnBrk="1" fontAlgn="auto" latinLnBrk="0" hangingPunct="1">
              <a:lnSpc>
                <a:spcPct val="135700"/>
              </a:lnSpc>
              <a:spcBef>
                <a:spcPts val="5"/>
              </a:spcBef>
              <a:spcAft>
                <a:spcPts val="0"/>
              </a:spcAft>
              <a:buClr>
                <a:srgbClr val="000000"/>
              </a:buClr>
              <a:buSzTx/>
              <a:buFont typeface="Arial"/>
              <a:buNone/>
              <a:tabLst/>
              <a:defRPr/>
            </a:pPr>
            <a:r>
              <a:rPr lang="en-US" sz="3200" kern="0" dirty="0">
                <a:solidFill>
                  <a:srgbClr val="000000"/>
                </a:solidFill>
                <a:latin typeface="Garamond" panose="02020404030301010803" pitchFamily="18" charset="0"/>
                <a:ea typeface="Courier New"/>
                <a:cs typeface="Courier New"/>
                <a:sym typeface="Courier New"/>
              </a:rPr>
              <a:t>   </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String s2= new String (“Hello”);</a:t>
            </a:r>
          </a:p>
          <a:p>
            <a:pPr marL="4699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if(</a:t>
            </a:r>
            <a:r>
              <a:rPr kumimoji="0" lang="en-US" sz="3200" b="0" i="0" u="none" strike="noStrike" kern="0" cap="none" spc="0" normalizeH="0" baseline="0" noProof="0" dirty="0">
                <a:ln>
                  <a:noFill/>
                </a:ln>
                <a:solidFill>
                  <a:srgbClr val="FF0000"/>
                </a:solidFill>
                <a:effectLst/>
                <a:uLnTx/>
                <a:uFillTx/>
                <a:latin typeface="Garamond" panose="02020404030301010803" pitchFamily="18" charset="0"/>
                <a:ea typeface="Courier New"/>
                <a:cs typeface="Courier New"/>
                <a:sym typeface="Courier New"/>
              </a:rPr>
              <a:t>s1==s2</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p>
          <a:p>
            <a:pPr marL="9271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System.out.println</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("Strings are equal");</a:t>
            </a:r>
          </a:p>
          <a:p>
            <a:pPr marL="4699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else</a:t>
            </a:r>
          </a:p>
          <a:p>
            <a:pPr marL="92710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System.out.println</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r>
              <a:rPr kumimoji="0" lang="en-US" sz="3200" b="0" i="0" u="none" strike="noStrike" kern="0" cap="none" spc="0" normalizeH="0" baseline="0" noProof="0" dirty="0" err="1">
                <a:ln>
                  <a:noFill/>
                </a:ln>
                <a:solidFill>
                  <a:srgbClr val="000000"/>
                </a:solidFill>
                <a:effectLst/>
                <a:uLnTx/>
                <a:uFillTx/>
                <a:latin typeface="Garamond" panose="02020404030301010803" pitchFamily="18" charset="0"/>
                <a:ea typeface="Courier New"/>
                <a:cs typeface="Courier New"/>
                <a:sym typeface="Courier New"/>
              </a:rPr>
              <a:t>Strinsg</a:t>
            </a: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 are not equal");</a:t>
            </a:r>
          </a:p>
          <a:p>
            <a:pPr marL="244475"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endParaRPr kumimoji="0" lang="en-US" sz="3200" b="0" i="0" u="none" strike="noStrike" kern="0" cap="none" spc="0" normalizeH="0" baseline="0" noProof="0" dirty="0">
              <a:ln>
                <a:noFill/>
              </a:ln>
              <a:solidFill>
                <a:srgbClr val="000000"/>
              </a:solidFill>
              <a:effectLst/>
              <a:uLnTx/>
              <a:uFillTx/>
              <a:latin typeface="Garamond" panose="02020404030301010803" pitchFamily="18" charset="0"/>
              <a:cs typeface="Arial"/>
              <a:sym typeface="Arial"/>
            </a:endParaRPr>
          </a:p>
          <a:p>
            <a:pPr marL="12700" marR="0" lvl="0" indent="0" algn="l" defTabSz="914400" rtl="0" eaLnBrk="1" fontAlgn="auto" latinLnBrk="0" hangingPunct="1">
              <a:lnSpc>
                <a:spcPct val="100000"/>
              </a:lnSpc>
              <a:spcBef>
                <a:spcPts val="605"/>
              </a:spcBef>
              <a:spcAft>
                <a:spcPts val="0"/>
              </a:spcAft>
              <a:buClr>
                <a:srgbClr val="000000"/>
              </a:buClr>
              <a:buSzTx/>
              <a:buFont typeface="Arial"/>
              <a:buNone/>
              <a:tabLst/>
              <a:defRPr/>
            </a:pPr>
            <a:r>
              <a:rPr kumimoji="0" lang="en-US" sz="3200" b="0" i="0" u="none" strike="noStrike" kern="0" cap="none" spc="0" normalizeH="0" baseline="0" noProof="0" dirty="0">
                <a:ln>
                  <a:noFill/>
                </a:ln>
                <a:solidFill>
                  <a:srgbClr val="000000"/>
                </a:solidFill>
                <a:effectLst/>
                <a:uLnTx/>
                <a:uFillTx/>
                <a:latin typeface="Garamond" panose="02020404030301010803" pitchFamily="18" charset="0"/>
                <a:ea typeface="Courier New"/>
                <a:cs typeface="Courier New"/>
                <a:sym typeface="Courier New"/>
              </a:rPr>
              <a:t>}</a:t>
            </a:r>
            <a:endParaRPr lang="en-IN" sz="3200" dirty="0">
              <a:latin typeface="Garamond" panose="02020404030301010803" pitchFamily="18" charset="0"/>
            </a:endParaRPr>
          </a:p>
        </p:txBody>
      </p:sp>
      <p:sp>
        <p:nvSpPr>
          <p:cNvPr id="4" name="TextBox 3">
            <a:extLst>
              <a:ext uri="{FF2B5EF4-FFF2-40B4-BE49-F238E27FC236}">
                <a16:creationId xmlns:a16="http://schemas.microsoft.com/office/drawing/2014/main" id="{F58BFFD4-7790-37C2-849B-469F973052C2}"/>
              </a:ext>
            </a:extLst>
          </p:cNvPr>
          <p:cNvSpPr txBox="1"/>
          <p:nvPr/>
        </p:nvSpPr>
        <p:spPr>
          <a:xfrm>
            <a:off x="11734800" y="4381500"/>
            <a:ext cx="4495800" cy="584775"/>
          </a:xfrm>
          <a:prstGeom prst="rect">
            <a:avLst/>
          </a:prstGeom>
          <a:noFill/>
        </p:spPr>
        <p:txBody>
          <a:bodyPr wrap="square" rtlCol="0">
            <a:spAutoFit/>
          </a:bodyPr>
          <a:lstStyle/>
          <a:p>
            <a:r>
              <a:rPr kumimoji="0" lang="en-US" sz="3200" b="1" i="0" u="none" strike="noStrike" kern="0" cap="none" spc="0" normalizeH="0" baseline="0" noProof="0" dirty="0">
                <a:ln>
                  <a:noFill/>
                </a:ln>
                <a:solidFill>
                  <a:srgbClr val="C00000"/>
                </a:solidFill>
                <a:effectLst/>
                <a:uLnTx/>
                <a:uFillTx/>
                <a:latin typeface="Garamond" panose="02020404030301010803" pitchFamily="18" charset="0"/>
                <a:ea typeface="Courier New"/>
                <a:cs typeface="Courier New"/>
                <a:sym typeface="Courier New"/>
              </a:rPr>
              <a:t>Strings are not equal</a:t>
            </a:r>
            <a:endParaRPr lang="en-IN" sz="3200" b="1" dirty="0">
              <a:solidFill>
                <a:srgbClr val="C00000"/>
              </a:solidFill>
            </a:endParaRPr>
          </a:p>
        </p:txBody>
      </p:sp>
    </p:spTree>
    <p:extLst>
      <p:ext uri="{BB962C8B-B14F-4D97-AF65-F5344CB8AC3E}">
        <p14:creationId xmlns:p14="http://schemas.microsoft.com/office/powerpoint/2010/main" val="10581158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2620</TotalTime>
  <Words>3092</Words>
  <Application>Microsoft Office PowerPoint</Application>
  <PresentationFormat>Custom</PresentationFormat>
  <Paragraphs>480</Paragraphs>
  <Slides>44</Slides>
  <Notes>29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Times New Roman</vt:lpstr>
      <vt:lpstr>League Spartan</vt:lpstr>
      <vt:lpstr>Courier New</vt:lpstr>
      <vt:lpstr>Garamond</vt:lpstr>
      <vt:lpstr>Arial</vt:lpstr>
      <vt:lpstr>Calibri</vt:lpstr>
      <vt:lpstr>Noto Sans Symbols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String class Methods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Problem Statement 1</vt:lpstr>
      <vt:lpstr>Problem Statement 1</vt:lpstr>
      <vt:lpstr>Solution</vt:lpstr>
      <vt:lpstr>Problem Statement 2</vt:lpstr>
      <vt:lpstr>Problem Statement 2</vt:lpstr>
      <vt:lpstr>Solution</vt:lpstr>
      <vt:lpstr>Problem Statement 3</vt:lpstr>
      <vt:lpstr>Solution</vt:lpstr>
      <vt:lpstr>Problem Statement 4</vt:lpstr>
      <vt:lpstr>Problem Statement 4</vt:lpstr>
      <vt:lpstr>Solution</vt:lpstr>
      <vt:lpstr>Problem Statement 5</vt:lpstr>
      <vt:lpstr>Solution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Purple Gradient Technology Presentation</dc:title>
  <dc:creator>Sorna Shanthi D</dc:creator>
  <cp:lastModifiedBy>SornaShanthi Dhinakaran</cp:lastModifiedBy>
  <cp:revision>29</cp:revision>
  <dcterms:created xsi:type="dcterms:W3CDTF">2006-08-16T00:00:00Z</dcterms:created>
  <dcterms:modified xsi:type="dcterms:W3CDTF">2024-12-29T18:25:06Z</dcterms:modified>
  <dc:identifier>DAGYfUb9wGI</dc:identifier>
</cp:coreProperties>
</file>

<file path=docProps/thumbnail.jpeg>
</file>